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2.xml.rels" ContentType="application/vnd.openxmlformats-package.relationships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presProps.xml" ContentType="application/vnd.openxmlformats-officedocument.presentationml.presProps+xml"/>
  <Override PartName="/ppt/theme/theme29.xml" ContentType="application/vnd.openxmlformats-officedocument.theme+xml"/>
  <Override PartName="/ppt/theme/theme28.xml" ContentType="application/vnd.openxmlformats-officedocument.theme+xml"/>
  <Override PartName="/ppt/theme/theme27.xml" ContentType="application/vnd.openxmlformats-officedocument.theme+xml"/>
  <Override PartName="/ppt/theme/theme26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22.xml" ContentType="application/vnd.openxmlformats-officedocument.theme+xml"/>
  <Override PartName="/ppt/theme/theme5.xml" ContentType="application/vnd.openxmlformats-officedocument.theme+xml"/>
  <Override PartName="/ppt/theme/theme32.xml" ContentType="application/vnd.openxmlformats-officedocument.theme+xml"/>
  <Override PartName="/ppt/theme/theme6.xml" ContentType="application/vnd.openxmlformats-officedocument.theme+xml"/>
  <Override PartName="/ppt/theme/theme33.xml" ContentType="application/vnd.openxmlformats-officedocument.theme+xml"/>
  <Override PartName="/ppt/theme/theme8.xml" ContentType="application/vnd.openxmlformats-officedocument.theme+xml"/>
  <Override PartName="/ppt/theme/theme35.xml" ContentType="application/vnd.openxmlformats-officedocument.theme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36.xml" ContentType="application/vnd.openxmlformats-officedocument.theme+xml"/>
  <Override PartName="/ppt/theme/theme2.xml" ContentType="application/vnd.openxmlformats-officedocument.theme+xml"/>
  <Override PartName="/ppt/theme/theme7.xml" ContentType="application/vnd.openxmlformats-officedocument.theme+xml"/>
  <Override PartName="/ppt/theme/theme34.xml" ContentType="application/vnd.openxmlformats-officedocument.theme+xml"/>
  <Override PartName="/ppt/theme/theme37.xml" ContentType="application/vnd.openxmlformats-officedocument.theme+xml"/>
  <Override PartName="/ppt/theme/theme31.xml" ContentType="application/vnd.openxmlformats-officedocument.theme+xml"/>
  <Override PartName="/ppt/theme/theme4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12.xml" ContentType="application/vnd.openxmlformats-officedocument.theme+xml"/>
  <Override PartName="/ppt/theme/theme11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20.xml" ContentType="application/vnd.openxmlformats-officedocument.theme+xml"/>
  <Override PartName="/ppt/theme/theme19.xml" ContentType="application/vnd.openxmlformats-officedocument.theme+xml"/>
  <Override PartName="/ppt/theme/theme21.xml" ContentType="application/vnd.openxmlformats-officedocument.theme+xml"/>
  <Override PartName="/ppt/slideLayouts/slideLayout22.xml" ContentType="application/vnd.openxmlformats-officedocument.presentationml.slideLayout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3.xml.rels" ContentType="application/vnd.openxmlformats-package.relationships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29.png" ContentType="image/png"/>
  <Override PartName="/ppt/media/image28.png" ContentType="image/png"/>
  <Override PartName="/ppt/media/image26.png" ContentType="image/png"/>
  <Override PartName="/ppt/media/image11.png" ContentType="image/png"/>
  <Override PartName="/ppt/media/image2.png" ContentType="image/png"/>
  <Override PartName="/ppt/media/image8.png" ContentType="image/png"/>
  <Override PartName="/ppt/media/image12.png" ContentType="image/png"/>
  <Override PartName="/ppt/media/image3.png" ContentType="image/png"/>
  <Override PartName="/ppt/media/image18.png" ContentType="image/png"/>
  <Override PartName="/ppt/media/image9.png" ContentType="image/png"/>
  <Override PartName="/ppt/media/image20.png" ContentType="image/png"/>
  <Override PartName="/ppt/media/image13.png" ContentType="image/png"/>
  <Override PartName="/ppt/media/image4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7.png" ContentType="image/png"/>
  <Override PartName="/ppt/media/image16.png" ContentType="image/png"/>
  <Override PartName="/ppt/media/image10.png" ContentType="image/png"/>
  <Override PartName="/ppt/media/image1.png" ContentType="image/png"/>
  <Override PartName="/ppt/media/image6.png" ContentType="image/png"/>
  <Override PartName="/ppt/media/image15.png" ContentType="image/png"/>
  <Override PartName="/ppt/media/image5.png" ContentType="image/png"/>
  <Override PartName="/ppt/media/image14.png" ContentType="image/png"/>
  <Override PartName="/ppt/media/image19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17.png" ContentType="image/png"/>
  <Override PartName="/ppt/media/image24.gif" ContentType="image/gif"/>
  <Override PartName="/ppt/media/image27.png" ContentType="image/png"/>
  <Override PartName="/ppt/media/image25.png" ContentType="image/png"/>
  <Override PartName="/ppt/slides/_rels/slide27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28.xml.rels" ContentType="application/vnd.openxmlformats-package.relationships+xml"/>
  <Override PartName="/ppt/slides/_rels/slide30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29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1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14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slide29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13.xml" ContentType="application/vnd.openxmlformats-officedocument.presentationml.slide+xml"/>
  <Override PartName="/ppt/slides/slide25.xml" ContentType="application/vnd.openxmlformats-officedocument.presentationml.slide+xml"/>
  <Override PartName="/ppt/slides/slide30.xml" ContentType="application/vnd.openxmlformats-officedocument.presentationml.slide+xml"/>
  <Override PartName="/ppt/slides/slide28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Slides/_rels/notesSlide25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9.xml.rels" ContentType="application/vnd.openxmlformats-package.relationship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9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  <p:sldMasterId id="2147483710" r:id="rId33"/>
    <p:sldMasterId id="2147483712" r:id="rId34"/>
    <p:sldMasterId id="2147483714" r:id="rId35"/>
    <p:sldMasterId id="2147483716" r:id="rId36"/>
    <p:sldMasterId id="2147483718" r:id="rId37"/>
  </p:sldMasterIdLst>
  <p:notesMasterIdLst>
    <p:notesMasterId r:id="rId38"/>
  </p:notesMasterIdLst>
  <p:sldIdLst>
    <p:sldId id="256" r:id="rId39"/>
    <p:sldId id="257" r:id="rId40"/>
    <p:sldId id="258" r:id="rId41"/>
    <p:sldId id="259" r:id="rId42"/>
    <p:sldId id="260" r:id="rId43"/>
    <p:sldId id="261" r:id="rId44"/>
    <p:sldId id="262" r:id="rId45"/>
    <p:sldId id="263" r:id="rId46"/>
    <p:sldId id="264" r:id="rId47"/>
    <p:sldId id="265" r:id="rId48"/>
    <p:sldId id="266" r:id="rId49"/>
    <p:sldId id="267" r:id="rId50"/>
    <p:sldId id="268" r:id="rId51"/>
    <p:sldId id="269" r:id="rId52"/>
    <p:sldId id="270" r:id="rId53"/>
    <p:sldId id="271" r:id="rId54"/>
    <p:sldId id="272" r:id="rId55"/>
    <p:sldId id="273" r:id="rId56"/>
    <p:sldId id="274" r:id="rId57"/>
    <p:sldId id="275" r:id="rId58"/>
    <p:sldId id="276" r:id="rId59"/>
    <p:sldId id="277" r:id="rId60"/>
    <p:sldId id="278" r:id="rId61"/>
    <p:sldId id="279" r:id="rId62"/>
    <p:sldId id="280" r:id="rId63"/>
    <p:sldId id="281" r:id="rId64"/>
    <p:sldId id="282" r:id="rId65"/>
    <p:sldId id="283" r:id="rId66"/>
    <p:sldId id="284" r:id="rId67"/>
    <p:sldId id="285" r:id="rId68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notesMaster" Target="notesMasters/notesMaster1.xml"/><Relationship Id="rId39" Type="http://schemas.openxmlformats.org/officeDocument/2006/relationships/slide" Target="slides/slide1.xml"/><Relationship Id="rId40" Type="http://schemas.openxmlformats.org/officeDocument/2006/relationships/slide" Target="slides/slide2.xml"/><Relationship Id="rId41" Type="http://schemas.openxmlformats.org/officeDocument/2006/relationships/slide" Target="slides/slide3.xml"/><Relationship Id="rId42" Type="http://schemas.openxmlformats.org/officeDocument/2006/relationships/slide" Target="slides/slide4.xml"/><Relationship Id="rId43" Type="http://schemas.openxmlformats.org/officeDocument/2006/relationships/slide" Target="slides/slide5.xml"/><Relationship Id="rId44" Type="http://schemas.openxmlformats.org/officeDocument/2006/relationships/slide" Target="slides/slide6.xml"/><Relationship Id="rId45" Type="http://schemas.openxmlformats.org/officeDocument/2006/relationships/slide" Target="slides/slide7.xml"/><Relationship Id="rId46" Type="http://schemas.openxmlformats.org/officeDocument/2006/relationships/slide" Target="slides/slide8.xml"/><Relationship Id="rId47" Type="http://schemas.openxmlformats.org/officeDocument/2006/relationships/slide" Target="slides/slide9.xml"/><Relationship Id="rId48" Type="http://schemas.openxmlformats.org/officeDocument/2006/relationships/slide" Target="slides/slide10.xml"/><Relationship Id="rId49" Type="http://schemas.openxmlformats.org/officeDocument/2006/relationships/slide" Target="slides/slide11.xml"/><Relationship Id="rId50" Type="http://schemas.openxmlformats.org/officeDocument/2006/relationships/slide" Target="slides/slide12.xml"/><Relationship Id="rId51" Type="http://schemas.openxmlformats.org/officeDocument/2006/relationships/slide" Target="slides/slide13.xml"/><Relationship Id="rId52" Type="http://schemas.openxmlformats.org/officeDocument/2006/relationships/slide" Target="slides/slide14.xml"/><Relationship Id="rId53" Type="http://schemas.openxmlformats.org/officeDocument/2006/relationships/slide" Target="slides/slide15.xml"/><Relationship Id="rId54" Type="http://schemas.openxmlformats.org/officeDocument/2006/relationships/slide" Target="slides/slide16.xml"/><Relationship Id="rId55" Type="http://schemas.openxmlformats.org/officeDocument/2006/relationships/slide" Target="slides/slide17.xml"/><Relationship Id="rId56" Type="http://schemas.openxmlformats.org/officeDocument/2006/relationships/slide" Target="slides/slide18.xml"/><Relationship Id="rId57" Type="http://schemas.openxmlformats.org/officeDocument/2006/relationships/slide" Target="slides/slide19.xml"/><Relationship Id="rId58" Type="http://schemas.openxmlformats.org/officeDocument/2006/relationships/slide" Target="slides/slide20.xml"/><Relationship Id="rId59" Type="http://schemas.openxmlformats.org/officeDocument/2006/relationships/slide" Target="slides/slide21.xml"/><Relationship Id="rId60" Type="http://schemas.openxmlformats.org/officeDocument/2006/relationships/slide" Target="slides/slide22.xml"/><Relationship Id="rId61" Type="http://schemas.openxmlformats.org/officeDocument/2006/relationships/slide" Target="slides/slide23.xml"/><Relationship Id="rId62" Type="http://schemas.openxmlformats.org/officeDocument/2006/relationships/slide" Target="slides/slide24.xml"/><Relationship Id="rId63" Type="http://schemas.openxmlformats.org/officeDocument/2006/relationships/slide" Target="slides/slide25.xml"/><Relationship Id="rId64" Type="http://schemas.openxmlformats.org/officeDocument/2006/relationships/slide" Target="slides/slide26.xml"/><Relationship Id="rId65" Type="http://schemas.openxmlformats.org/officeDocument/2006/relationships/slide" Target="slides/slide27.xml"/><Relationship Id="rId66" Type="http://schemas.openxmlformats.org/officeDocument/2006/relationships/slide" Target="slides/slide28.xml"/><Relationship Id="rId67" Type="http://schemas.openxmlformats.org/officeDocument/2006/relationships/slide" Target="slides/slide29.xml"/><Relationship Id="rId68" Type="http://schemas.openxmlformats.org/officeDocument/2006/relationships/slide" Target="slides/slide30.xml"/><Relationship Id="rId6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0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1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6EA6E499-AF8A-4980-B690-7758CE28FB46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4840" cy="3594600"/>
          </a:xfrm>
          <a:prstGeom prst="rect">
            <a:avLst/>
          </a:prstGeom>
          <a:ln w="0">
            <a:noFill/>
          </a:ln>
        </p:spPr>
      </p:sp>
      <p:sp>
        <p:nvSpPr>
          <p:cNvPr id="45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040" cy="419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CustomShape 3"/>
          <p:cNvSpPr/>
          <p:nvPr/>
        </p:nvSpPr>
        <p:spPr>
          <a:xfrm>
            <a:off x="0" y="10155240"/>
            <a:ext cx="3263400" cy="52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4840" cy="3594600"/>
          </a:xfrm>
          <a:prstGeom prst="rect">
            <a:avLst/>
          </a:prstGeom>
          <a:ln w="0">
            <a:noFill/>
          </a:ln>
        </p:spPr>
      </p:sp>
      <p:sp>
        <p:nvSpPr>
          <p:cNvPr id="48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040" cy="419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6" name="CustomShape 49"/>
          <p:cNvSpPr/>
          <p:nvPr/>
        </p:nvSpPr>
        <p:spPr>
          <a:xfrm>
            <a:off x="0" y="10155240"/>
            <a:ext cx="3263400" cy="52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4840" cy="3594600"/>
          </a:xfrm>
          <a:prstGeom prst="rect">
            <a:avLst/>
          </a:prstGeom>
          <a:ln w="0">
            <a:noFill/>
          </a:ln>
        </p:spPr>
      </p:sp>
      <p:sp>
        <p:nvSpPr>
          <p:cNvPr id="48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040" cy="419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CustomShape 54"/>
          <p:cNvSpPr/>
          <p:nvPr/>
        </p:nvSpPr>
        <p:spPr>
          <a:xfrm>
            <a:off x="0" y="10155240"/>
            <a:ext cx="3263400" cy="52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4840" cy="3594600"/>
          </a:xfrm>
          <a:prstGeom prst="rect">
            <a:avLst/>
          </a:prstGeom>
          <a:ln w="0">
            <a:noFill/>
          </a:ln>
        </p:spPr>
      </p:sp>
      <p:sp>
        <p:nvSpPr>
          <p:cNvPr id="49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040" cy="419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2" name="CustomShape 59"/>
          <p:cNvSpPr/>
          <p:nvPr/>
        </p:nvSpPr>
        <p:spPr>
          <a:xfrm>
            <a:off x="0" y="10155240"/>
            <a:ext cx="3263400" cy="52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4840" cy="3594600"/>
          </a:xfrm>
          <a:prstGeom prst="rect">
            <a:avLst/>
          </a:prstGeom>
          <a:ln w="0">
            <a:noFill/>
          </a:ln>
        </p:spPr>
      </p:sp>
      <p:sp>
        <p:nvSpPr>
          <p:cNvPr id="49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040" cy="419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CustomShape 69"/>
          <p:cNvSpPr/>
          <p:nvPr/>
        </p:nvSpPr>
        <p:spPr>
          <a:xfrm>
            <a:off x="0" y="10155240"/>
            <a:ext cx="3263400" cy="52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4840" cy="3594600"/>
          </a:xfrm>
          <a:prstGeom prst="rect">
            <a:avLst/>
          </a:prstGeom>
          <a:ln w="0">
            <a:noFill/>
          </a:ln>
        </p:spPr>
      </p:sp>
      <p:sp>
        <p:nvSpPr>
          <p:cNvPr id="49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040" cy="419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8" name="CustomShape 79"/>
          <p:cNvSpPr/>
          <p:nvPr/>
        </p:nvSpPr>
        <p:spPr>
          <a:xfrm>
            <a:off x="0" y="10155240"/>
            <a:ext cx="3263400" cy="52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4840" cy="3594600"/>
          </a:xfrm>
          <a:prstGeom prst="rect">
            <a:avLst/>
          </a:prstGeom>
          <a:ln w="0">
            <a:noFill/>
          </a:ln>
        </p:spPr>
      </p:sp>
      <p:sp>
        <p:nvSpPr>
          <p:cNvPr id="50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040" cy="419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1" name="CustomShape 84"/>
          <p:cNvSpPr/>
          <p:nvPr/>
        </p:nvSpPr>
        <p:spPr>
          <a:xfrm>
            <a:off x="0" y="10155240"/>
            <a:ext cx="3263400" cy="52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4840" cy="3594600"/>
          </a:xfrm>
          <a:prstGeom prst="rect">
            <a:avLst/>
          </a:prstGeom>
          <a:ln w="0">
            <a:noFill/>
          </a:ln>
        </p:spPr>
      </p:sp>
      <p:sp>
        <p:nvSpPr>
          <p:cNvPr id="50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040" cy="419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4" name="CustomShape 89"/>
          <p:cNvSpPr/>
          <p:nvPr/>
        </p:nvSpPr>
        <p:spPr>
          <a:xfrm>
            <a:off x="0" y="10155240"/>
            <a:ext cx="3263400" cy="52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4840" cy="3594600"/>
          </a:xfrm>
          <a:prstGeom prst="rect">
            <a:avLst/>
          </a:prstGeom>
          <a:ln w="0">
            <a:noFill/>
          </a:ln>
        </p:spPr>
      </p:sp>
      <p:sp>
        <p:nvSpPr>
          <p:cNvPr id="50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040" cy="419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CustomShape 22"/>
          <p:cNvSpPr/>
          <p:nvPr/>
        </p:nvSpPr>
        <p:spPr>
          <a:xfrm>
            <a:off x="0" y="10155240"/>
            <a:ext cx="3263400" cy="52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4840" cy="3594600"/>
          </a:xfrm>
          <a:prstGeom prst="rect">
            <a:avLst/>
          </a:prstGeom>
          <a:ln w="0">
            <a:noFill/>
          </a:ln>
        </p:spPr>
      </p:sp>
      <p:sp>
        <p:nvSpPr>
          <p:cNvPr id="50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040" cy="419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0" name="CustomShape 62"/>
          <p:cNvSpPr/>
          <p:nvPr/>
        </p:nvSpPr>
        <p:spPr>
          <a:xfrm>
            <a:off x="0" y="10155240"/>
            <a:ext cx="3263400" cy="52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4840" cy="3594600"/>
          </a:xfrm>
          <a:prstGeom prst="rect">
            <a:avLst/>
          </a:prstGeom>
          <a:ln w="0">
            <a:noFill/>
          </a:ln>
        </p:spPr>
      </p:sp>
      <p:sp>
        <p:nvSpPr>
          <p:cNvPr id="51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040" cy="419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CustomShape 72"/>
          <p:cNvSpPr/>
          <p:nvPr/>
        </p:nvSpPr>
        <p:spPr>
          <a:xfrm>
            <a:off x="0" y="10155240"/>
            <a:ext cx="3263400" cy="52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4840" cy="3594600"/>
          </a:xfrm>
          <a:prstGeom prst="rect">
            <a:avLst/>
          </a:prstGeom>
          <a:ln w="0">
            <a:noFill/>
          </a:ln>
        </p:spPr>
      </p:sp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040" cy="419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CustomShape 3"/>
          <p:cNvSpPr/>
          <p:nvPr/>
        </p:nvSpPr>
        <p:spPr>
          <a:xfrm>
            <a:off x="0" y="10155240"/>
            <a:ext cx="3263400" cy="52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4840" cy="3594600"/>
          </a:xfrm>
          <a:prstGeom prst="rect">
            <a:avLst/>
          </a:prstGeom>
          <a:ln w="0">
            <a:noFill/>
          </a:ln>
        </p:spPr>
      </p:sp>
      <p:sp>
        <p:nvSpPr>
          <p:cNvPr id="51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040" cy="419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CustomShape 97"/>
          <p:cNvSpPr/>
          <p:nvPr/>
        </p:nvSpPr>
        <p:spPr>
          <a:xfrm>
            <a:off x="0" y="10155240"/>
            <a:ext cx="3263400" cy="52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4840" cy="3594600"/>
          </a:xfrm>
          <a:prstGeom prst="rect">
            <a:avLst/>
          </a:prstGeom>
          <a:ln w="0">
            <a:noFill/>
          </a:ln>
        </p:spPr>
      </p:sp>
      <p:sp>
        <p:nvSpPr>
          <p:cNvPr id="51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040" cy="419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9" name="CustomShape 92"/>
          <p:cNvSpPr/>
          <p:nvPr/>
        </p:nvSpPr>
        <p:spPr>
          <a:xfrm>
            <a:off x="0" y="10155240"/>
            <a:ext cx="3263400" cy="52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4840" cy="3594600"/>
          </a:xfrm>
          <a:prstGeom prst="rect">
            <a:avLst/>
          </a:prstGeom>
          <a:ln w="0">
            <a:noFill/>
          </a:ln>
        </p:spPr>
      </p:sp>
      <p:sp>
        <p:nvSpPr>
          <p:cNvPr id="52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040" cy="419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CustomShape 102"/>
          <p:cNvSpPr/>
          <p:nvPr/>
        </p:nvSpPr>
        <p:spPr>
          <a:xfrm>
            <a:off x="0" y="10155240"/>
            <a:ext cx="3263400" cy="52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4840" cy="3594600"/>
          </a:xfrm>
          <a:prstGeom prst="rect">
            <a:avLst/>
          </a:prstGeom>
          <a:ln w="0">
            <a:noFill/>
          </a:ln>
        </p:spPr>
      </p:sp>
      <p:sp>
        <p:nvSpPr>
          <p:cNvPr id="52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040" cy="419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5" name="CustomShape 107"/>
          <p:cNvSpPr/>
          <p:nvPr/>
        </p:nvSpPr>
        <p:spPr>
          <a:xfrm>
            <a:off x="0" y="10155240"/>
            <a:ext cx="3263400" cy="52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4840" cy="3594600"/>
          </a:xfrm>
          <a:prstGeom prst="rect">
            <a:avLst/>
          </a:prstGeom>
          <a:ln w="0">
            <a:noFill/>
          </a:ln>
        </p:spPr>
      </p:sp>
      <p:sp>
        <p:nvSpPr>
          <p:cNvPr id="52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040" cy="419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8" name="CustomShape 117"/>
          <p:cNvSpPr/>
          <p:nvPr/>
        </p:nvSpPr>
        <p:spPr>
          <a:xfrm>
            <a:off x="0" y="10155240"/>
            <a:ext cx="3263400" cy="52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4840" cy="3594600"/>
          </a:xfrm>
          <a:prstGeom prst="rect">
            <a:avLst/>
          </a:prstGeom>
          <a:ln w="0">
            <a:noFill/>
          </a:ln>
        </p:spPr>
      </p:sp>
      <p:sp>
        <p:nvSpPr>
          <p:cNvPr id="53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040" cy="419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1" name="CustomShape 112"/>
          <p:cNvSpPr/>
          <p:nvPr/>
        </p:nvSpPr>
        <p:spPr>
          <a:xfrm>
            <a:off x="0" y="10155240"/>
            <a:ext cx="3263400" cy="52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4840" cy="3594600"/>
          </a:xfrm>
          <a:prstGeom prst="rect">
            <a:avLst/>
          </a:prstGeom>
          <a:ln w="0">
            <a:noFill/>
          </a:ln>
        </p:spPr>
      </p:sp>
      <p:sp>
        <p:nvSpPr>
          <p:cNvPr id="53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040" cy="419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4" name="CustomShape 122"/>
          <p:cNvSpPr/>
          <p:nvPr/>
        </p:nvSpPr>
        <p:spPr>
          <a:xfrm>
            <a:off x="0" y="10155240"/>
            <a:ext cx="3263400" cy="52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4840" cy="3594600"/>
          </a:xfrm>
          <a:prstGeom prst="rect">
            <a:avLst/>
          </a:prstGeom>
          <a:ln w="0">
            <a:noFill/>
          </a:ln>
        </p:spPr>
      </p:sp>
      <p:sp>
        <p:nvSpPr>
          <p:cNvPr id="53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040" cy="419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CustomShape 137"/>
          <p:cNvSpPr/>
          <p:nvPr/>
        </p:nvSpPr>
        <p:spPr>
          <a:xfrm>
            <a:off x="0" y="10155240"/>
            <a:ext cx="3263400" cy="52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4840" cy="3594600"/>
          </a:xfrm>
          <a:prstGeom prst="rect">
            <a:avLst/>
          </a:prstGeom>
          <a:ln w="0">
            <a:noFill/>
          </a:ln>
        </p:spPr>
      </p:sp>
      <p:sp>
        <p:nvSpPr>
          <p:cNvPr id="53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040" cy="419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0" name="CustomShape 127"/>
          <p:cNvSpPr/>
          <p:nvPr/>
        </p:nvSpPr>
        <p:spPr>
          <a:xfrm>
            <a:off x="0" y="10155240"/>
            <a:ext cx="3263400" cy="52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4840" cy="3594600"/>
          </a:xfrm>
          <a:prstGeom prst="rect">
            <a:avLst/>
          </a:prstGeom>
          <a:ln w="0">
            <a:noFill/>
          </a:ln>
        </p:spPr>
      </p:sp>
      <p:sp>
        <p:nvSpPr>
          <p:cNvPr id="54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040" cy="419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3" name="CustomShape 142"/>
          <p:cNvSpPr/>
          <p:nvPr/>
        </p:nvSpPr>
        <p:spPr>
          <a:xfrm>
            <a:off x="0" y="10155240"/>
            <a:ext cx="3263400" cy="52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4840" cy="35946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040" cy="419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5" name="CustomShape 5"/>
          <p:cNvSpPr/>
          <p:nvPr/>
        </p:nvSpPr>
        <p:spPr>
          <a:xfrm>
            <a:off x="0" y="10155240"/>
            <a:ext cx="3263400" cy="52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4840" cy="3594600"/>
          </a:xfrm>
          <a:prstGeom prst="rect">
            <a:avLst/>
          </a:prstGeom>
          <a:ln w="0">
            <a:noFill/>
          </a:ln>
        </p:spPr>
      </p:sp>
      <p:sp>
        <p:nvSpPr>
          <p:cNvPr id="54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040" cy="419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6" name="CustomShape 147"/>
          <p:cNvSpPr/>
          <p:nvPr/>
        </p:nvSpPr>
        <p:spPr>
          <a:xfrm>
            <a:off x="0" y="10155240"/>
            <a:ext cx="3263400" cy="52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4840" cy="3594600"/>
          </a:xfrm>
          <a:prstGeom prst="rect">
            <a:avLst/>
          </a:prstGeom>
          <a:ln w="0">
            <a:noFill/>
          </a:ln>
        </p:spPr>
      </p:sp>
      <p:sp>
        <p:nvSpPr>
          <p:cNvPr id="46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040" cy="419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CustomShape 14"/>
          <p:cNvSpPr/>
          <p:nvPr/>
        </p:nvSpPr>
        <p:spPr>
          <a:xfrm>
            <a:off x="0" y="10155240"/>
            <a:ext cx="3263400" cy="52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4840" cy="3594600"/>
          </a:xfrm>
          <a:prstGeom prst="rect">
            <a:avLst/>
          </a:prstGeom>
          <a:ln w="0">
            <a:noFill/>
          </a:ln>
        </p:spPr>
      </p:sp>
      <p:sp>
        <p:nvSpPr>
          <p:cNvPr id="47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040" cy="419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CustomShape 19"/>
          <p:cNvSpPr/>
          <p:nvPr/>
        </p:nvSpPr>
        <p:spPr>
          <a:xfrm>
            <a:off x="0" y="10155240"/>
            <a:ext cx="3263400" cy="52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4840" cy="3594600"/>
          </a:xfrm>
          <a:prstGeom prst="rect">
            <a:avLst/>
          </a:prstGeom>
          <a:ln w="0">
            <a:noFill/>
          </a:ln>
        </p:spPr>
      </p:sp>
      <p:sp>
        <p:nvSpPr>
          <p:cNvPr id="47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040" cy="419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CustomShape 29"/>
          <p:cNvSpPr/>
          <p:nvPr/>
        </p:nvSpPr>
        <p:spPr>
          <a:xfrm>
            <a:off x="0" y="10155240"/>
            <a:ext cx="3263400" cy="52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4840" cy="3594600"/>
          </a:xfrm>
          <a:prstGeom prst="rect">
            <a:avLst/>
          </a:prstGeom>
          <a:ln w="0">
            <a:noFill/>
          </a:ln>
        </p:spPr>
      </p:sp>
      <p:sp>
        <p:nvSpPr>
          <p:cNvPr id="47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040" cy="419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7" name="CustomShape 39"/>
          <p:cNvSpPr/>
          <p:nvPr/>
        </p:nvSpPr>
        <p:spPr>
          <a:xfrm>
            <a:off x="0" y="10155240"/>
            <a:ext cx="3263400" cy="52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4840" cy="3594600"/>
          </a:xfrm>
          <a:prstGeom prst="rect">
            <a:avLst/>
          </a:prstGeom>
          <a:ln w="0">
            <a:noFill/>
          </a:ln>
        </p:spPr>
      </p:sp>
      <p:sp>
        <p:nvSpPr>
          <p:cNvPr id="47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040" cy="419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CustomShape 34"/>
          <p:cNvSpPr/>
          <p:nvPr/>
        </p:nvSpPr>
        <p:spPr>
          <a:xfrm>
            <a:off x="0" y="10155240"/>
            <a:ext cx="3263400" cy="52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4840" cy="3594600"/>
          </a:xfrm>
          <a:prstGeom prst="rect">
            <a:avLst/>
          </a:prstGeom>
          <a:ln w="0">
            <a:noFill/>
          </a:ln>
        </p:spPr>
      </p:sp>
      <p:sp>
        <p:nvSpPr>
          <p:cNvPr id="48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5040" cy="4197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3" name="CustomShape 44"/>
          <p:cNvSpPr/>
          <p:nvPr/>
        </p:nvSpPr>
        <p:spPr>
          <a:xfrm>
            <a:off x="0" y="10155240"/>
            <a:ext cx="3263400" cy="52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slideLayout" Target="../slideLayouts/slideLayout31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slideLayout" Target="../slideLayouts/slideLayout32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slideLayout" Target="../slideLayouts/slideLayout33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slideLayout" Target="../slideLayouts/slideLayout34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slideLayout" Target="../slideLayouts/slideLayout35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150000"/>
            <a:ext cx="9707400" cy="124740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0" y="3150000"/>
            <a:ext cx="9707400" cy="124740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1"/>
          <p:cNvSpPr/>
          <p:nvPr/>
        </p:nvSpPr>
        <p:spPr>
          <a:xfrm>
            <a:off x="0" y="3150000"/>
            <a:ext cx="9707400" cy="124740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ustomShape 1"/>
          <p:cNvSpPr/>
          <p:nvPr/>
        </p:nvSpPr>
        <p:spPr>
          <a:xfrm>
            <a:off x="0" y="3150000"/>
            <a:ext cx="9707400" cy="124740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ustomShape 1"/>
          <p:cNvSpPr/>
          <p:nvPr/>
        </p:nvSpPr>
        <p:spPr>
          <a:xfrm>
            <a:off x="0" y="180000"/>
            <a:ext cx="9707400" cy="12474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1" name="CustomShape 2"/>
          <p:cNvSpPr/>
          <p:nvPr/>
        </p:nvSpPr>
        <p:spPr>
          <a:xfrm>
            <a:off x="7560000" y="6840000"/>
            <a:ext cx="2507400" cy="5274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2" name="CustomShape 3"/>
          <p:cNvSpPr/>
          <p:nvPr/>
        </p:nvSpPr>
        <p:spPr>
          <a:xfrm>
            <a:off x="900000" y="6840000"/>
            <a:ext cx="6467400" cy="5274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3" name="CustomShape 4"/>
          <p:cNvSpPr/>
          <p:nvPr/>
        </p:nvSpPr>
        <p:spPr>
          <a:xfrm>
            <a:off x="180000" y="6840000"/>
            <a:ext cx="527400" cy="5274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0" y="180000"/>
            <a:ext cx="9707400" cy="12474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7560000" y="6840000"/>
            <a:ext cx="2507400" cy="5274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4" name="CustomShape 3"/>
          <p:cNvSpPr/>
          <p:nvPr/>
        </p:nvSpPr>
        <p:spPr>
          <a:xfrm>
            <a:off x="900000" y="6840000"/>
            <a:ext cx="6467400" cy="5274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5" name="CustomShape 4"/>
          <p:cNvSpPr/>
          <p:nvPr/>
        </p:nvSpPr>
        <p:spPr>
          <a:xfrm>
            <a:off x="180000" y="6840000"/>
            <a:ext cx="527400" cy="5274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0" y="180000"/>
            <a:ext cx="9707400" cy="12474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7560000" y="6840000"/>
            <a:ext cx="2507400" cy="5274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4" name="CustomShape 3"/>
          <p:cNvSpPr/>
          <p:nvPr/>
        </p:nvSpPr>
        <p:spPr>
          <a:xfrm>
            <a:off x="900000" y="6840000"/>
            <a:ext cx="6467400" cy="5274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5" name="CustomShape 4"/>
          <p:cNvSpPr/>
          <p:nvPr/>
        </p:nvSpPr>
        <p:spPr>
          <a:xfrm>
            <a:off x="180000" y="6840000"/>
            <a:ext cx="527400" cy="5274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0" y="180000"/>
            <a:ext cx="9707400" cy="12474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7560000" y="6840000"/>
            <a:ext cx="2507400" cy="5274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8" name="CustomShape 3"/>
          <p:cNvSpPr/>
          <p:nvPr/>
        </p:nvSpPr>
        <p:spPr>
          <a:xfrm>
            <a:off x="900000" y="6840000"/>
            <a:ext cx="6467400" cy="5274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9" name="CustomShape 4"/>
          <p:cNvSpPr/>
          <p:nvPr/>
        </p:nvSpPr>
        <p:spPr>
          <a:xfrm>
            <a:off x="180000" y="6840000"/>
            <a:ext cx="527400" cy="5274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0" y="180000"/>
            <a:ext cx="9707400" cy="12474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7560000" y="6840000"/>
            <a:ext cx="2507400" cy="5274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2" name="CustomShape 3"/>
          <p:cNvSpPr/>
          <p:nvPr/>
        </p:nvSpPr>
        <p:spPr>
          <a:xfrm>
            <a:off x="900000" y="6840000"/>
            <a:ext cx="6467400" cy="5274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3" name="CustomShape 4"/>
          <p:cNvSpPr/>
          <p:nvPr/>
        </p:nvSpPr>
        <p:spPr>
          <a:xfrm>
            <a:off x="180000" y="6840000"/>
            <a:ext cx="527400" cy="5274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0" y="180000"/>
            <a:ext cx="9707400" cy="12474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7560000" y="6840000"/>
            <a:ext cx="2507400" cy="5274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900000" y="6840000"/>
            <a:ext cx="6467400" cy="5274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9" name="CustomShape 4"/>
          <p:cNvSpPr/>
          <p:nvPr/>
        </p:nvSpPr>
        <p:spPr>
          <a:xfrm>
            <a:off x="180000" y="6840000"/>
            <a:ext cx="527400" cy="5274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0" y="180000"/>
            <a:ext cx="9707400" cy="12474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7560000" y="6840000"/>
            <a:ext cx="2507400" cy="5274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6" name="CustomShape 3"/>
          <p:cNvSpPr/>
          <p:nvPr/>
        </p:nvSpPr>
        <p:spPr>
          <a:xfrm>
            <a:off x="900000" y="6840000"/>
            <a:ext cx="6467400" cy="5274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7" name="CustomShape 4"/>
          <p:cNvSpPr/>
          <p:nvPr/>
        </p:nvSpPr>
        <p:spPr>
          <a:xfrm>
            <a:off x="180000" y="6840000"/>
            <a:ext cx="527400" cy="5274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stomShape 1"/>
          <p:cNvSpPr/>
          <p:nvPr/>
        </p:nvSpPr>
        <p:spPr>
          <a:xfrm>
            <a:off x="0" y="3150000"/>
            <a:ext cx="9707400" cy="124740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0" y="180000"/>
            <a:ext cx="9707400" cy="12474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7560000" y="6840000"/>
            <a:ext cx="2507400" cy="5274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900000" y="6840000"/>
            <a:ext cx="6467400" cy="5274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5" name="CustomShape 4"/>
          <p:cNvSpPr/>
          <p:nvPr/>
        </p:nvSpPr>
        <p:spPr>
          <a:xfrm>
            <a:off x="180000" y="6840000"/>
            <a:ext cx="527400" cy="5274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2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0" y="180000"/>
            <a:ext cx="9707400" cy="12474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7560000" y="6840000"/>
            <a:ext cx="2507400" cy="5274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4" name="CustomShape 3"/>
          <p:cNvSpPr/>
          <p:nvPr/>
        </p:nvSpPr>
        <p:spPr>
          <a:xfrm>
            <a:off x="900000" y="6840000"/>
            <a:ext cx="6467400" cy="5274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5" name="CustomShape 4"/>
          <p:cNvSpPr/>
          <p:nvPr/>
        </p:nvSpPr>
        <p:spPr>
          <a:xfrm>
            <a:off x="180000" y="6840000"/>
            <a:ext cx="527400" cy="5274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0" y="180000"/>
            <a:ext cx="9707400" cy="12474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7560000" y="6840000"/>
            <a:ext cx="2507400" cy="5274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0" name="CustomShape 3"/>
          <p:cNvSpPr/>
          <p:nvPr/>
        </p:nvSpPr>
        <p:spPr>
          <a:xfrm>
            <a:off x="900000" y="6840000"/>
            <a:ext cx="6467400" cy="5274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1" name="CustomShape 4"/>
          <p:cNvSpPr/>
          <p:nvPr/>
        </p:nvSpPr>
        <p:spPr>
          <a:xfrm>
            <a:off x="180000" y="6840000"/>
            <a:ext cx="527400" cy="5274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0" y="180000"/>
            <a:ext cx="9707400" cy="12474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7560000" y="6840000"/>
            <a:ext cx="2507400" cy="5274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900000" y="6840000"/>
            <a:ext cx="6467400" cy="5274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5" name="CustomShape 4"/>
          <p:cNvSpPr/>
          <p:nvPr/>
        </p:nvSpPr>
        <p:spPr>
          <a:xfrm>
            <a:off x="180000" y="6840000"/>
            <a:ext cx="527400" cy="5274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2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0" y="180000"/>
            <a:ext cx="9707400" cy="12474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7560000" y="6840000"/>
            <a:ext cx="2507400" cy="5274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6" name="CustomShape 3"/>
          <p:cNvSpPr/>
          <p:nvPr/>
        </p:nvSpPr>
        <p:spPr>
          <a:xfrm>
            <a:off x="900000" y="6840000"/>
            <a:ext cx="6467400" cy="5274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7" name="CustomShape 4"/>
          <p:cNvSpPr/>
          <p:nvPr/>
        </p:nvSpPr>
        <p:spPr>
          <a:xfrm>
            <a:off x="180000" y="6840000"/>
            <a:ext cx="527400" cy="5274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2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0" y="3150000"/>
            <a:ext cx="9707400" cy="124740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2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0" y="3150000"/>
            <a:ext cx="9707400" cy="124740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9" r:id="rId2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0" y="3150000"/>
            <a:ext cx="9707400" cy="124740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0" y="3150000"/>
            <a:ext cx="9707400" cy="124740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3" r:id="rId2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0" y="3150000"/>
            <a:ext cx="9707400" cy="124740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5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stomShape 1"/>
          <p:cNvSpPr/>
          <p:nvPr/>
        </p:nvSpPr>
        <p:spPr>
          <a:xfrm>
            <a:off x="0" y="3150000"/>
            <a:ext cx="9707400" cy="124740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0" y="3150000"/>
            <a:ext cx="9707400" cy="124740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7" r:id="rId2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0" y="3150000"/>
            <a:ext cx="9707400" cy="124740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9" r:id="rId2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0" y="3150000"/>
            <a:ext cx="9707400" cy="124740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1" r:id="rId2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0" y="3150000"/>
            <a:ext cx="9707400" cy="124740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3" r:id="rId2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0" y="3150000"/>
            <a:ext cx="9707400" cy="124740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5" r:id="rId2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0" y="3150000"/>
            <a:ext cx="9707400" cy="124740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7" r:id="rId2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0" y="3150000"/>
            <a:ext cx="9707400" cy="124740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9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ustomShape 1"/>
          <p:cNvSpPr/>
          <p:nvPr/>
        </p:nvSpPr>
        <p:spPr>
          <a:xfrm>
            <a:off x="0" y="3150000"/>
            <a:ext cx="9707400" cy="124740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ustomShape 1"/>
          <p:cNvSpPr/>
          <p:nvPr/>
        </p:nvSpPr>
        <p:spPr>
          <a:xfrm>
            <a:off x="0" y="3150000"/>
            <a:ext cx="9707400" cy="124740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ustomShape 1"/>
          <p:cNvSpPr/>
          <p:nvPr/>
        </p:nvSpPr>
        <p:spPr>
          <a:xfrm>
            <a:off x="0" y="3150000"/>
            <a:ext cx="9707400" cy="124740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0" y="3150000"/>
            <a:ext cx="9707400" cy="124740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3150000"/>
            <a:ext cx="9707400" cy="124740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0" y="3150000"/>
            <a:ext cx="9707400" cy="124740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gustavo.hochuli@pucpr.br" TargetMode="External"/><Relationship Id="rId2" Type="http://schemas.openxmlformats.org/officeDocument/2006/relationships/hyperlink" Target="mailto:aghochuli@ppgia.pucpr.br" TargetMode="External"/><Relationship Id="rId3" Type="http://schemas.openxmlformats.org/officeDocument/2006/relationships/hyperlink" Target="https://github.com/andrehochuli/teaching" TargetMode="External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7.xml"/><Relationship Id="rId5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7.xml"/><Relationship Id="rId5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17.xml"/><Relationship Id="rId6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hyperlink" Target="https://github.com/andrehochuli/teaching/blob/a4497e20dadbc4e1aa1ed64b77405ca387f41d00/AprendizadoMaquina/T&#243;pico%2002%20-%20Aprendizado%20Supervisionado/RNA/Topico_02_Aprendizado_Supervisionado_Perceptron.ipynb" TargetMode="External"/><Relationship Id="rId5" Type="http://schemas.openxmlformats.org/officeDocument/2006/relationships/slideLayout" Target="../slideLayouts/slideLayout17.xml"/><Relationship Id="rId6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7.xml"/><Relationship Id="rId6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gif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hyperlink" Target="https://github.com/andrehochuli/teaching/blob/main/AprendizadoMaquina/T&#243;pico%2002%20-%20Aprendizado%20Supervisionado/05%20-%20%20RNA/Topico_02_Aprendizado_Supervisionado_Perceptron.ipynb" TargetMode="External"/><Relationship Id="rId2" Type="http://schemas.openxmlformats.org/officeDocument/2006/relationships/hyperlink" Target="https://github.com/andrehochuli/teaching/blob/main/AprendizadoMaquina/T&#243;pico%2002%20-%20Aprendizado%20Supervisionado/05%20-%20%20RNA/Topico_02_Aprendizado_Supervisionado_RNA_MLP.ipynb" TargetMode="External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30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7.xml"/><Relationship Id="rId6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8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7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360000" y="3330000"/>
            <a:ext cx="9347400" cy="88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Artificiais (RNA)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540000" y="4680000"/>
            <a:ext cx="9167400" cy="25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gustavo.hochuli@pucpr.br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2"/>
              </a:rPr>
              <a:t>aghochuli@ppgia.pucpr.br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3"/>
              </a:rPr>
              <a:t>github.com/andrehochuli/teaching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45"/>
          <p:cNvSpPr/>
          <p:nvPr/>
        </p:nvSpPr>
        <p:spPr>
          <a:xfrm>
            <a:off x="360000" y="360000"/>
            <a:ext cx="9347400" cy="88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CustomShape 46"/>
          <p:cNvSpPr/>
          <p:nvPr/>
        </p:nvSpPr>
        <p:spPr>
          <a:xfrm>
            <a:off x="360000" y="1980000"/>
            <a:ext cx="9167400" cy="466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CustomShape 47"/>
          <p:cNvSpPr/>
          <p:nvPr/>
        </p:nvSpPr>
        <p:spPr>
          <a:xfrm>
            <a:off x="897120" y="6886080"/>
            <a:ext cx="643464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CustomShape 48"/>
          <p:cNvSpPr/>
          <p:nvPr/>
        </p:nvSpPr>
        <p:spPr>
          <a:xfrm>
            <a:off x="7608600" y="6886080"/>
            <a:ext cx="227268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"/>
          <p:cNvSpPr/>
          <p:nvPr/>
        </p:nvSpPr>
        <p:spPr>
          <a:xfrm>
            <a:off x="342360" y="1529280"/>
            <a:ext cx="9373680" cy="53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Rotina de Treino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Inicializar pesos e bias aleatórios (adam , xavier)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Definir a função de ativação (exemplo: STEP Function)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Para cada exemplo no conjunto de treinamento: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a. Calcular a saída do Perceptron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b. Atualizar os pesos e bias com base no erro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Rotina de Teste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Computar com os pesos do treino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5" name="" descr=""/>
          <p:cNvPicPr/>
          <p:nvPr/>
        </p:nvPicPr>
        <p:blipFill>
          <a:blip r:embed="rId1"/>
          <a:stretch/>
        </p:blipFill>
        <p:spPr>
          <a:xfrm>
            <a:off x="6187320" y="3780000"/>
            <a:ext cx="3529440" cy="1605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50"/>
          <p:cNvSpPr/>
          <p:nvPr/>
        </p:nvSpPr>
        <p:spPr>
          <a:xfrm>
            <a:off x="360000" y="360000"/>
            <a:ext cx="9347400" cy="88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 – Implementação Python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CustomShape 51"/>
          <p:cNvSpPr/>
          <p:nvPr/>
        </p:nvSpPr>
        <p:spPr>
          <a:xfrm>
            <a:off x="360000" y="1980000"/>
            <a:ext cx="9167400" cy="466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CustomShape 52"/>
          <p:cNvSpPr/>
          <p:nvPr/>
        </p:nvSpPr>
        <p:spPr>
          <a:xfrm>
            <a:off x="897120" y="6886080"/>
            <a:ext cx="643464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CustomShape 53"/>
          <p:cNvSpPr/>
          <p:nvPr/>
        </p:nvSpPr>
        <p:spPr>
          <a:xfrm>
            <a:off x="7608600" y="6886080"/>
            <a:ext cx="227268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"/>
          <p:cNvSpPr/>
          <p:nvPr/>
        </p:nvSpPr>
        <p:spPr>
          <a:xfrm>
            <a:off x="342360" y="1529280"/>
            <a:ext cx="9373680" cy="53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Definição das funções básicas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1" name="" descr=""/>
          <p:cNvPicPr/>
          <p:nvPr/>
        </p:nvPicPr>
        <p:blipFill>
          <a:blip r:embed="rId1"/>
          <a:stretch/>
        </p:blipFill>
        <p:spPr>
          <a:xfrm>
            <a:off x="7200000" y="3060000"/>
            <a:ext cx="2292120" cy="1042200"/>
          </a:xfrm>
          <a:prstGeom prst="rect">
            <a:avLst/>
          </a:prstGeom>
          <a:ln w="0">
            <a:noFill/>
          </a:ln>
        </p:spPr>
      </p:pic>
      <p:pic>
        <p:nvPicPr>
          <p:cNvPr id="322" name="" descr=""/>
          <p:cNvPicPr/>
          <p:nvPr/>
        </p:nvPicPr>
        <p:blipFill>
          <a:blip r:embed="rId2"/>
          <a:stretch/>
        </p:blipFill>
        <p:spPr>
          <a:xfrm>
            <a:off x="720000" y="2520000"/>
            <a:ext cx="4101840" cy="2034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55"/>
          <p:cNvSpPr/>
          <p:nvPr/>
        </p:nvSpPr>
        <p:spPr>
          <a:xfrm>
            <a:off x="360000" y="360000"/>
            <a:ext cx="9347400" cy="88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 – Implementação Python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CustomShape 56"/>
          <p:cNvSpPr/>
          <p:nvPr/>
        </p:nvSpPr>
        <p:spPr>
          <a:xfrm>
            <a:off x="360000" y="1980000"/>
            <a:ext cx="9167400" cy="466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CustomShape 57"/>
          <p:cNvSpPr/>
          <p:nvPr/>
        </p:nvSpPr>
        <p:spPr>
          <a:xfrm>
            <a:off x="897120" y="6886080"/>
            <a:ext cx="643464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CustomShape 58"/>
          <p:cNvSpPr/>
          <p:nvPr/>
        </p:nvSpPr>
        <p:spPr>
          <a:xfrm>
            <a:off x="7608600" y="6886080"/>
            <a:ext cx="227268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"/>
          <p:cNvSpPr/>
          <p:nvPr/>
        </p:nvSpPr>
        <p:spPr>
          <a:xfrm>
            <a:off x="342360" y="1529280"/>
            <a:ext cx="9373680" cy="53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Fit()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Inicialização dos pesos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8" name="" descr=""/>
          <p:cNvPicPr/>
          <p:nvPr/>
        </p:nvPicPr>
        <p:blipFill>
          <a:blip r:embed="rId1"/>
          <a:stretch/>
        </p:blipFill>
        <p:spPr>
          <a:xfrm>
            <a:off x="7200000" y="3060000"/>
            <a:ext cx="2292120" cy="1042200"/>
          </a:xfrm>
          <a:prstGeom prst="rect">
            <a:avLst/>
          </a:prstGeom>
          <a:ln w="0">
            <a:noFill/>
          </a:ln>
        </p:spPr>
      </p:pic>
      <p:pic>
        <p:nvPicPr>
          <p:cNvPr id="329" name="" descr=""/>
          <p:cNvPicPr/>
          <p:nvPr/>
        </p:nvPicPr>
        <p:blipFill>
          <a:blip r:embed="rId2"/>
          <a:stretch/>
        </p:blipFill>
        <p:spPr>
          <a:xfrm>
            <a:off x="720000" y="2721960"/>
            <a:ext cx="4673160" cy="1234800"/>
          </a:xfrm>
          <a:prstGeom prst="rect">
            <a:avLst/>
          </a:prstGeom>
          <a:ln w="0">
            <a:noFill/>
          </a:ln>
        </p:spPr>
      </p:pic>
      <p:sp>
        <p:nvSpPr>
          <p:cNvPr id="330" name=""/>
          <p:cNvSpPr/>
          <p:nvPr/>
        </p:nvSpPr>
        <p:spPr>
          <a:xfrm>
            <a:off x="7920000" y="2880000"/>
            <a:ext cx="176760" cy="356760"/>
          </a:xfrm>
          <a:custGeom>
            <a:avLst/>
            <a:gdLst>
              <a:gd name="textAreaLeft" fmla="*/ 0 w 176760"/>
              <a:gd name="textAreaRight" fmla="*/ 177480 w 176760"/>
              <a:gd name="textAreaTop" fmla="*/ 0 h 356760"/>
              <a:gd name="textAreaBottom" fmla="*/ 357480 h 356760"/>
            </a:gdLst>
            <a:ahLst/>
            <a:rect l="textAreaLeft" t="textAreaTop" r="textAreaRight" b="textAreaBottom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31" name=""/>
          <p:cNvSpPr/>
          <p:nvPr/>
        </p:nvSpPr>
        <p:spPr>
          <a:xfrm>
            <a:off x="8316000" y="2880000"/>
            <a:ext cx="176760" cy="356760"/>
          </a:xfrm>
          <a:custGeom>
            <a:avLst/>
            <a:gdLst>
              <a:gd name="textAreaLeft" fmla="*/ 0 w 176760"/>
              <a:gd name="textAreaRight" fmla="*/ 177480 w 176760"/>
              <a:gd name="textAreaTop" fmla="*/ 0 h 356760"/>
              <a:gd name="textAreaBottom" fmla="*/ 357480 h 356760"/>
            </a:gdLst>
            <a:ahLst/>
            <a:rect l="textAreaLeft" t="textAreaTop" r="textAreaRight" b="textAreaBottom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65"/>
          <p:cNvSpPr/>
          <p:nvPr/>
        </p:nvSpPr>
        <p:spPr>
          <a:xfrm>
            <a:off x="360000" y="360000"/>
            <a:ext cx="9347400" cy="88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 – Implementação Python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CustomShape 66"/>
          <p:cNvSpPr/>
          <p:nvPr/>
        </p:nvSpPr>
        <p:spPr>
          <a:xfrm>
            <a:off x="360000" y="1980000"/>
            <a:ext cx="9167400" cy="466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CustomShape 67"/>
          <p:cNvSpPr/>
          <p:nvPr/>
        </p:nvSpPr>
        <p:spPr>
          <a:xfrm>
            <a:off x="897120" y="6886080"/>
            <a:ext cx="643464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CustomShape 68"/>
          <p:cNvSpPr/>
          <p:nvPr/>
        </p:nvSpPr>
        <p:spPr>
          <a:xfrm>
            <a:off x="7608600" y="6886080"/>
            <a:ext cx="227268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"/>
          <p:cNvSpPr/>
          <p:nvPr/>
        </p:nvSpPr>
        <p:spPr>
          <a:xfrm>
            <a:off x="342360" y="1529280"/>
            <a:ext cx="9373680" cy="53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Fit()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Iteração sobre a base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Computa o produto escalar dos pesos e bias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Função de Ativação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Perda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7" name="" descr=""/>
          <p:cNvPicPr/>
          <p:nvPr/>
        </p:nvPicPr>
        <p:blipFill>
          <a:blip r:embed="rId1"/>
          <a:stretch/>
        </p:blipFill>
        <p:spPr>
          <a:xfrm>
            <a:off x="7200000" y="3060000"/>
            <a:ext cx="2292120" cy="1042200"/>
          </a:xfrm>
          <a:prstGeom prst="rect">
            <a:avLst/>
          </a:prstGeom>
          <a:ln w="0">
            <a:noFill/>
          </a:ln>
        </p:spPr>
      </p:pic>
      <p:pic>
        <p:nvPicPr>
          <p:cNvPr id="338" name="" descr=""/>
          <p:cNvPicPr/>
          <p:nvPr/>
        </p:nvPicPr>
        <p:blipFill>
          <a:blip r:embed="rId2"/>
          <a:stretch/>
        </p:blipFill>
        <p:spPr>
          <a:xfrm>
            <a:off x="1870560" y="3420000"/>
            <a:ext cx="2806200" cy="453600"/>
          </a:xfrm>
          <a:prstGeom prst="rect">
            <a:avLst/>
          </a:prstGeom>
          <a:ln w="0">
            <a:noFill/>
          </a:ln>
        </p:spPr>
      </p:pic>
      <p:pic>
        <p:nvPicPr>
          <p:cNvPr id="339" name="" descr=""/>
          <p:cNvPicPr/>
          <p:nvPr/>
        </p:nvPicPr>
        <p:blipFill>
          <a:blip r:embed="rId3"/>
          <a:srcRect l="0" t="0" r="0" b="21897"/>
          <a:stretch/>
        </p:blipFill>
        <p:spPr>
          <a:xfrm>
            <a:off x="430560" y="4068360"/>
            <a:ext cx="5997240" cy="2696400"/>
          </a:xfrm>
          <a:prstGeom prst="rect">
            <a:avLst/>
          </a:prstGeom>
          <a:ln w="0">
            <a:noFill/>
          </a:ln>
        </p:spPr>
      </p:pic>
      <p:sp>
        <p:nvSpPr>
          <p:cNvPr id="340" name=""/>
          <p:cNvSpPr/>
          <p:nvPr/>
        </p:nvSpPr>
        <p:spPr>
          <a:xfrm rot="10683000">
            <a:off x="8524080" y="3899160"/>
            <a:ext cx="176760" cy="356760"/>
          </a:xfrm>
          <a:custGeom>
            <a:avLst/>
            <a:gdLst>
              <a:gd name="textAreaLeft" fmla="*/ 0 w 176760"/>
              <a:gd name="textAreaRight" fmla="*/ 177480 w 176760"/>
              <a:gd name="textAreaTop" fmla="*/ 0 h 356760"/>
              <a:gd name="textAreaBottom" fmla="*/ 357480 h 356760"/>
            </a:gdLst>
            <a:ahLst/>
            <a:rect l="textAreaLeft" t="textAreaTop" r="textAreaRight" b="textAreaBottom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75"/>
          <p:cNvSpPr/>
          <p:nvPr/>
        </p:nvSpPr>
        <p:spPr>
          <a:xfrm>
            <a:off x="360000" y="360000"/>
            <a:ext cx="9347400" cy="88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 – Implementação Python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CustomShape 76"/>
          <p:cNvSpPr/>
          <p:nvPr/>
        </p:nvSpPr>
        <p:spPr>
          <a:xfrm>
            <a:off x="360000" y="1980000"/>
            <a:ext cx="9167400" cy="466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CustomShape 77"/>
          <p:cNvSpPr/>
          <p:nvPr/>
        </p:nvSpPr>
        <p:spPr>
          <a:xfrm>
            <a:off x="897120" y="6886080"/>
            <a:ext cx="643464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CustomShape 78"/>
          <p:cNvSpPr/>
          <p:nvPr/>
        </p:nvSpPr>
        <p:spPr>
          <a:xfrm>
            <a:off x="7608600" y="6886080"/>
            <a:ext cx="227268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"/>
          <p:cNvSpPr/>
          <p:nvPr/>
        </p:nvSpPr>
        <p:spPr>
          <a:xfrm>
            <a:off x="342360" y="1529280"/>
            <a:ext cx="9373680" cy="53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Fit()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Atualização dos pesos e bias com base no erro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6" name="" descr=""/>
          <p:cNvPicPr/>
          <p:nvPr/>
        </p:nvPicPr>
        <p:blipFill>
          <a:blip r:embed="rId1"/>
          <a:stretch/>
        </p:blipFill>
        <p:spPr>
          <a:xfrm>
            <a:off x="7200000" y="3060000"/>
            <a:ext cx="2292120" cy="1042200"/>
          </a:xfrm>
          <a:prstGeom prst="rect">
            <a:avLst/>
          </a:prstGeom>
          <a:ln w="0">
            <a:noFill/>
          </a:ln>
        </p:spPr>
      </p:pic>
      <p:pic>
        <p:nvPicPr>
          <p:cNvPr id="347" name="" descr=""/>
          <p:cNvPicPr/>
          <p:nvPr/>
        </p:nvPicPr>
        <p:blipFill>
          <a:blip r:embed="rId2"/>
          <a:stretch/>
        </p:blipFill>
        <p:spPr>
          <a:xfrm>
            <a:off x="684000" y="2722320"/>
            <a:ext cx="5959080" cy="3682440"/>
          </a:xfrm>
          <a:prstGeom prst="rect">
            <a:avLst/>
          </a:prstGeom>
          <a:ln w="0">
            <a:noFill/>
          </a:ln>
        </p:spPr>
      </p:pic>
      <p:sp>
        <p:nvSpPr>
          <p:cNvPr id="348" name=""/>
          <p:cNvSpPr/>
          <p:nvPr/>
        </p:nvSpPr>
        <p:spPr>
          <a:xfrm flipV="1" rot="10916400">
            <a:off x="7916760" y="2874240"/>
            <a:ext cx="177120" cy="358920"/>
          </a:xfrm>
          <a:custGeom>
            <a:avLst/>
            <a:gdLst>
              <a:gd name="textAreaLeft" fmla="*/ 0 w 177120"/>
              <a:gd name="textAreaRight" fmla="*/ 177840 w 177120"/>
              <a:gd name="textAreaTop" fmla="*/ -360 h 358920"/>
              <a:gd name="textAreaBottom" fmla="*/ 359280 h 358920"/>
            </a:gdLst>
            <a:ahLst/>
            <a:rect l="textAreaLeft" t="textAreaTop" r="textAreaRight" b="textAreaBottom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49" name=""/>
          <p:cNvSpPr/>
          <p:nvPr/>
        </p:nvSpPr>
        <p:spPr>
          <a:xfrm flipV="1" rot="10916400">
            <a:off x="8348760" y="2874240"/>
            <a:ext cx="177120" cy="358920"/>
          </a:xfrm>
          <a:custGeom>
            <a:avLst/>
            <a:gdLst>
              <a:gd name="textAreaLeft" fmla="*/ 0 w 177120"/>
              <a:gd name="textAreaRight" fmla="*/ 177840 w 177120"/>
              <a:gd name="textAreaTop" fmla="*/ -360 h 358920"/>
              <a:gd name="textAreaBottom" fmla="*/ 359280 h 358920"/>
            </a:gdLst>
            <a:ahLst/>
            <a:rect l="textAreaLeft" t="textAreaTop" r="textAreaRight" b="textAreaBottom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50" name="" descr=""/>
          <p:cNvPicPr/>
          <p:nvPr/>
        </p:nvPicPr>
        <p:blipFill>
          <a:blip r:embed="rId3"/>
          <a:stretch/>
        </p:blipFill>
        <p:spPr>
          <a:xfrm>
            <a:off x="1307880" y="6217920"/>
            <a:ext cx="1748880" cy="186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80"/>
          <p:cNvSpPr/>
          <p:nvPr/>
        </p:nvSpPr>
        <p:spPr>
          <a:xfrm>
            <a:off x="360000" y="360000"/>
            <a:ext cx="9347400" cy="88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 – Implementação Python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CustomShape 81"/>
          <p:cNvSpPr/>
          <p:nvPr/>
        </p:nvSpPr>
        <p:spPr>
          <a:xfrm>
            <a:off x="360000" y="1980000"/>
            <a:ext cx="9167400" cy="466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CustomShape 82"/>
          <p:cNvSpPr/>
          <p:nvPr/>
        </p:nvSpPr>
        <p:spPr>
          <a:xfrm>
            <a:off x="897120" y="6886080"/>
            <a:ext cx="643464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CustomShape 83"/>
          <p:cNvSpPr/>
          <p:nvPr/>
        </p:nvSpPr>
        <p:spPr>
          <a:xfrm>
            <a:off x="7608600" y="6886080"/>
            <a:ext cx="227268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"/>
          <p:cNvSpPr/>
          <p:nvPr/>
        </p:nvSpPr>
        <p:spPr>
          <a:xfrm>
            <a:off x="342360" y="1529280"/>
            <a:ext cx="9373680" cy="53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Fit()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Criar o dataset e treinar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6" name="" descr=""/>
          <p:cNvPicPr/>
          <p:nvPr/>
        </p:nvPicPr>
        <p:blipFill>
          <a:blip r:embed="rId1"/>
          <a:stretch/>
        </p:blipFill>
        <p:spPr>
          <a:xfrm>
            <a:off x="4004640" y="1529280"/>
            <a:ext cx="2292120" cy="1042200"/>
          </a:xfrm>
          <a:prstGeom prst="rect">
            <a:avLst/>
          </a:prstGeom>
          <a:ln w="0">
            <a:noFill/>
          </a:ln>
        </p:spPr>
      </p:pic>
      <p:pic>
        <p:nvPicPr>
          <p:cNvPr id="357" name="" descr=""/>
          <p:cNvPicPr/>
          <p:nvPr/>
        </p:nvPicPr>
        <p:blipFill>
          <a:blip r:embed="rId2"/>
          <a:stretch/>
        </p:blipFill>
        <p:spPr>
          <a:xfrm>
            <a:off x="517680" y="2722320"/>
            <a:ext cx="5959080" cy="3682440"/>
          </a:xfrm>
          <a:prstGeom prst="rect">
            <a:avLst/>
          </a:prstGeom>
          <a:ln w="0">
            <a:noFill/>
          </a:ln>
        </p:spPr>
      </p:pic>
      <p:pic>
        <p:nvPicPr>
          <p:cNvPr id="358" name="" descr=""/>
          <p:cNvPicPr/>
          <p:nvPr/>
        </p:nvPicPr>
        <p:blipFill>
          <a:blip r:embed="rId3"/>
          <a:stretch/>
        </p:blipFill>
        <p:spPr>
          <a:xfrm>
            <a:off x="1307880" y="6217920"/>
            <a:ext cx="1748880" cy="186840"/>
          </a:xfrm>
          <a:prstGeom prst="rect">
            <a:avLst/>
          </a:prstGeom>
          <a:ln w="0">
            <a:noFill/>
          </a:ln>
        </p:spPr>
      </p:pic>
      <p:pic>
        <p:nvPicPr>
          <p:cNvPr id="359" name="" descr=""/>
          <p:cNvPicPr/>
          <p:nvPr/>
        </p:nvPicPr>
        <p:blipFill>
          <a:blip r:embed="rId4"/>
          <a:stretch/>
        </p:blipFill>
        <p:spPr>
          <a:xfrm>
            <a:off x="6769440" y="3060000"/>
            <a:ext cx="2587320" cy="2977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85"/>
          <p:cNvSpPr/>
          <p:nvPr/>
        </p:nvSpPr>
        <p:spPr>
          <a:xfrm>
            <a:off x="360000" y="360000"/>
            <a:ext cx="9347400" cy="88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 – Implementação Python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CustomShape 86"/>
          <p:cNvSpPr/>
          <p:nvPr/>
        </p:nvSpPr>
        <p:spPr>
          <a:xfrm>
            <a:off x="360000" y="1980000"/>
            <a:ext cx="9167400" cy="466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CustomShape 87"/>
          <p:cNvSpPr/>
          <p:nvPr/>
        </p:nvSpPr>
        <p:spPr>
          <a:xfrm>
            <a:off x="897120" y="6886080"/>
            <a:ext cx="643464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CustomShape 88"/>
          <p:cNvSpPr/>
          <p:nvPr/>
        </p:nvSpPr>
        <p:spPr>
          <a:xfrm>
            <a:off x="7608600" y="6886080"/>
            <a:ext cx="227268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"/>
          <p:cNvSpPr/>
          <p:nvPr/>
        </p:nvSpPr>
        <p:spPr>
          <a:xfrm>
            <a:off x="342360" y="1529280"/>
            <a:ext cx="9373680" cy="53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Predict(): Utilizar os pesos do fit e testar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5" name="" descr=""/>
          <p:cNvPicPr/>
          <p:nvPr/>
        </p:nvPicPr>
        <p:blipFill>
          <a:blip r:embed="rId1"/>
          <a:stretch/>
        </p:blipFill>
        <p:spPr>
          <a:xfrm>
            <a:off x="7200000" y="1440000"/>
            <a:ext cx="2292120" cy="1042200"/>
          </a:xfrm>
          <a:prstGeom prst="rect">
            <a:avLst/>
          </a:prstGeom>
          <a:ln w="0">
            <a:noFill/>
          </a:ln>
        </p:spPr>
      </p:pic>
      <p:pic>
        <p:nvPicPr>
          <p:cNvPr id="366" name="" descr=""/>
          <p:cNvPicPr/>
          <p:nvPr/>
        </p:nvPicPr>
        <p:blipFill>
          <a:blip r:embed="rId2"/>
          <a:stretch/>
        </p:blipFill>
        <p:spPr>
          <a:xfrm>
            <a:off x="720000" y="2340000"/>
            <a:ext cx="3158640" cy="653760"/>
          </a:xfrm>
          <a:prstGeom prst="rect">
            <a:avLst/>
          </a:prstGeom>
          <a:ln w="0">
            <a:noFill/>
          </a:ln>
        </p:spPr>
      </p:pic>
      <p:pic>
        <p:nvPicPr>
          <p:cNvPr id="367" name="" descr=""/>
          <p:cNvPicPr/>
          <p:nvPr/>
        </p:nvPicPr>
        <p:blipFill>
          <a:blip r:embed="rId3"/>
          <a:stretch/>
        </p:blipFill>
        <p:spPr>
          <a:xfrm>
            <a:off x="720000" y="2997000"/>
            <a:ext cx="2653920" cy="3787200"/>
          </a:xfrm>
          <a:prstGeom prst="rect">
            <a:avLst/>
          </a:prstGeom>
          <a:ln w="0">
            <a:noFill/>
          </a:ln>
        </p:spPr>
      </p:pic>
      <p:sp>
        <p:nvSpPr>
          <p:cNvPr id="368" name=""/>
          <p:cNvSpPr/>
          <p:nvPr/>
        </p:nvSpPr>
        <p:spPr>
          <a:xfrm>
            <a:off x="4698720" y="4860000"/>
            <a:ext cx="3938760" cy="45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2400" spc="-1" strike="noStrike" u="sng">
                <a:solidFill>
                  <a:srgbClr val="0000ff"/>
                </a:solidFill>
                <a:uFillTx/>
                <a:latin typeface="Times New Roman"/>
                <a:ea typeface="DejaVu Sans"/>
                <a:hlinkClick r:id="rId4"/>
              </a:rPr>
              <a:t>Link para Código Fonte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20"/>
          <p:cNvSpPr/>
          <p:nvPr/>
        </p:nvSpPr>
        <p:spPr>
          <a:xfrm>
            <a:off x="360000" y="3330000"/>
            <a:ext cx="9347400" cy="88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Artificiais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CustomShape 21"/>
          <p:cNvSpPr/>
          <p:nvPr/>
        </p:nvSpPr>
        <p:spPr>
          <a:xfrm>
            <a:off x="540000" y="4680000"/>
            <a:ext cx="9167400" cy="25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23"/>
          <p:cNvSpPr/>
          <p:nvPr/>
        </p:nvSpPr>
        <p:spPr>
          <a:xfrm>
            <a:off x="360000" y="360000"/>
            <a:ext cx="9347400" cy="88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Relembrando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CustomShape 24"/>
          <p:cNvSpPr/>
          <p:nvPr/>
        </p:nvSpPr>
        <p:spPr>
          <a:xfrm>
            <a:off x="360000" y="1980000"/>
            <a:ext cx="9167400" cy="466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CustomShape 60"/>
          <p:cNvSpPr/>
          <p:nvPr/>
        </p:nvSpPr>
        <p:spPr>
          <a:xfrm>
            <a:off x="897120" y="6886080"/>
            <a:ext cx="643464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CustomShape 61"/>
          <p:cNvSpPr/>
          <p:nvPr/>
        </p:nvSpPr>
        <p:spPr>
          <a:xfrm>
            <a:off x="7608600" y="6886080"/>
            <a:ext cx="227268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"/>
          <p:cNvSpPr/>
          <p:nvPr/>
        </p:nvSpPr>
        <p:spPr>
          <a:xfrm>
            <a:off x="342360" y="1529280"/>
            <a:ext cx="9373680" cy="53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Modelo Biológico vs Modelo Computacional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6" name="" descr=""/>
          <p:cNvPicPr/>
          <p:nvPr/>
        </p:nvPicPr>
        <p:blipFill>
          <a:blip r:embed="rId1"/>
          <a:stretch/>
        </p:blipFill>
        <p:spPr>
          <a:xfrm>
            <a:off x="5033520" y="4392000"/>
            <a:ext cx="4697280" cy="2336760"/>
          </a:xfrm>
          <a:prstGeom prst="rect">
            <a:avLst/>
          </a:prstGeom>
          <a:ln w="0">
            <a:noFill/>
          </a:ln>
        </p:spPr>
      </p:pic>
      <p:pic>
        <p:nvPicPr>
          <p:cNvPr id="377" name="" descr=""/>
          <p:cNvPicPr/>
          <p:nvPr/>
        </p:nvPicPr>
        <p:blipFill>
          <a:blip r:embed="rId2"/>
          <a:stretch/>
        </p:blipFill>
        <p:spPr>
          <a:xfrm>
            <a:off x="1260000" y="5188320"/>
            <a:ext cx="2477880" cy="1123560"/>
          </a:xfrm>
          <a:prstGeom prst="rect">
            <a:avLst/>
          </a:prstGeom>
          <a:ln w="0">
            <a:noFill/>
          </a:ln>
        </p:spPr>
      </p:pic>
      <p:pic>
        <p:nvPicPr>
          <p:cNvPr id="378" name="" descr=""/>
          <p:cNvPicPr/>
          <p:nvPr/>
        </p:nvPicPr>
        <p:blipFill>
          <a:blip r:embed="rId3"/>
          <a:stretch/>
        </p:blipFill>
        <p:spPr>
          <a:xfrm>
            <a:off x="900000" y="2340000"/>
            <a:ext cx="3032280" cy="2084040"/>
          </a:xfrm>
          <a:prstGeom prst="rect">
            <a:avLst/>
          </a:prstGeom>
          <a:ln w="0">
            <a:noFill/>
          </a:ln>
        </p:spPr>
      </p:pic>
      <p:pic>
        <p:nvPicPr>
          <p:cNvPr id="379" name="" descr=""/>
          <p:cNvPicPr/>
          <p:nvPr/>
        </p:nvPicPr>
        <p:blipFill>
          <a:blip r:embed="rId4"/>
          <a:stretch/>
        </p:blipFill>
        <p:spPr>
          <a:xfrm>
            <a:off x="5940000" y="2304000"/>
            <a:ext cx="3220920" cy="2043720"/>
          </a:xfrm>
          <a:prstGeom prst="rect">
            <a:avLst/>
          </a:prstGeom>
          <a:ln w="0">
            <a:noFill/>
          </a:ln>
        </p:spPr>
      </p:pic>
      <p:sp>
        <p:nvSpPr>
          <p:cNvPr id="380" name=""/>
          <p:cNvSpPr/>
          <p:nvPr/>
        </p:nvSpPr>
        <p:spPr>
          <a:xfrm>
            <a:off x="4680000" y="3240000"/>
            <a:ext cx="536760" cy="356760"/>
          </a:xfrm>
          <a:custGeom>
            <a:avLst/>
            <a:gdLst>
              <a:gd name="textAreaLeft" fmla="*/ 0 w 536760"/>
              <a:gd name="textAreaRight" fmla="*/ 537480 w 536760"/>
              <a:gd name="textAreaTop" fmla="*/ 0 h 356760"/>
              <a:gd name="textAreaBottom" fmla="*/ 357480 h 356760"/>
            </a:gdLst>
            <a:ahLst/>
            <a:rect l="textAreaLeft" t="textAreaTop" r="textAreaRight" b="textAreaBottom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81" name=""/>
          <p:cNvSpPr/>
          <p:nvPr/>
        </p:nvSpPr>
        <p:spPr>
          <a:xfrm>
            <a:off x="4104000" y="5580000"/>
            <a:ext cx="536760" cy="356760"/>
          </a:xfrm>
          <a:custGeom>
            <a:avLst/>
            <a:gdLst>
              <a:gd name="textAreaLeft" fmla="*/ 0 w 536760"/>
              <a:gd name="textAreaRight" fmla="*/ 537480 w 536760"/>
              <a:gd name="textAreaTop" fmla="*/ 0 h 356760"/>
              <a:gd name="textAreaBottom" fmla="*/ 357480 h 356760"/>
            </a:gdLst>
            <a:ahLst/>
            <a:rect l="textAreaLeft" t="textAreaTop" r="textAreaRight" b="textAreaBottom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63"/>
          <p:cNvSpPr/>
          <p:nvPr/>
        </p:nvSpPr>
        <p:spPr>
          <a:xfrm>
            <a:off x="360000" y="360000"/>
            <a:ext cx="9347400" cy="88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Multi-Layer Perceptron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CustomShape 64"/>
          <p:cNvSpPr/>
          <p:nvPr/>
        </p:nvSpPr>
        <p:spPr>
          <a:xfrm>
            <a:off x="360000" y="1980000"/>
            <a:ext cx="9167400" cy="466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CustomShape 70"/>
          <p:cNvSpPr/>
          <p:nvPr/>
        </p:nvSpPr>
        <p:spPr>
          <a:xfrm>
            <a:off x="897120" y="6886080"/>
            <a:ext cx="643464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CustomShape 71"/>
          <p:cNvSpPr/>
          <p:nvPr/>
        </p:nvSpPr>
        <p:spPr>
          <a:xfrm>
            <a:off x="7608600" y="6886080"/>
            <a:ext cx="227268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"/>
          <p:cNvSpPr/>
          <p:nvPr/>
        </p:nvSpPr>
        <p:spPr>
          <a:xfrm>
            <a:off x="342360" y="1529280"/>
            <a:ext cx="9373680" cy="53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Multi-Layer Perceptron (MLP)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Neurônios (Perceptrons) interconectados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Camada de Entrada (Features)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Camada de Saída (Classes)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Otimização: Ajuste de pesos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7" name="" descr=""/>
          <p:cNvPicPr/>
          <p:nvPr/>
        </p:nvPicPr>
        <p:blipFill>
          <a:blip r:embed="rId1"/>
          <a:stretch/>
        </p:blipFill>
        <p:spPr>
          <a:xfrm>
            <a:off x="4466160" y="3240000"/>
            <a:ext cx="5061240" cy="251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360000" y="360000"/>
            <a:ext cx="9347400" cy="88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Plano de Aula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CustomShape 4"/>
          <p:cNvSpPr/>
          <p:nvPr/>
        </p:nvSpPr>
        <p:spPr>
          <a:xfrm>
            <a:off x="360000" y="1980000"/>
            <a:ext cx="9167400" cy="466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Discussões Iniciais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Perceptron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Concepção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Pesos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Bias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RNA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Exercícios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897120" y="6886080"/>
            <a:ext cx="643464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CustomShape 3"/>
          <p:cNvSpPr/>
          <p:nvPr/>
        </p:nvSpPr>
        <p:spPr>
          <a:xfrm>
            <a:off x="7608600" y="6886080"/>
            <a:ext cx="227268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93"/>
          <p:cNvSpPr/>
          <p:nvPr/>
        </p:nvSpPr>
        <p:spPr>
          <a:xfrm>
            <a:off x="360000" y="360000"/>
            <a:ext cx="9347400" cy="88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Multi-Layer Perceptron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CustomShape 94"/>
          <p:cNvSpPr/>
          <p:nvPr/>
        </p:nvSpPr>
        <p:spPr>
          <a:xfrm>
            <a:off x="360000" y="1980000"/>
            <a:ext cx="9167400" cy="466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CustomShape 95"/>
          <p:cNvSpPr/>
          <p:nvPr/>
        </p:nvSpPr>
        <p:spPr>
          <a:xfrm>
            <a:off x="897120" y="6886080"/>
            <a:ext cx="643464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CustomShape 96"/>
          <p:cNvSpPr/>
          <p:nvPr/>
        </p:nvSpPr>
        <p:spPr>
          <a:xfrm>
            <a:off x="7608600" y="6886080"/>
            <a:ext cx="227268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"/>
          <p:cNvSpPr/>
          <p:nvPr/>
        </p:nvSpPr>
        <p:spPr>
          <a:xfrm>
            <a:off x="342360" y="1529280"/>
            <a:ext cx="9373680" cy="53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Multi-Layer Perceptron (MLP)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Não há limite de camadas e perceptrons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3" name="" descr=""/>
          <p:cNvPicPr/>
          <p:nvPr/>
        </p:nvPicPr>
        <p:blipFill>
          <a:blip r:embed="rId1"/>
          <a:stretch/>
        </p:blipFill>
        <p:spPr>
          <a:xfrm>
            <a:off x="2160000" y="3600000"/>
            <a:ext cx="6297840" cy="2530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stomShape 73"/>
          <p:cNvSpPr/>
          <p:nvPr/>
        </p:nvSpPr>
        <p:spPr>
          <a:xfrm>
            <a:off x="360000" y="360000"/>
            <a:ext cx="9347400" cy="88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Multi-Layer Perceptron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CustomShape 74"/>
          <p:cNvSpPr/>
          <p:nvPr/>
        </p:nvSpPr>
        <p:spPr>
          <a:xfrm>
            <a:off x="360000" y="1980000"/>
            <a:ext cx="9167400" cy="466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CustomShape 90"/>
          <p:cNvSpPr/>
          <p:nvPr/>
        </p:nvSpPr>
        <p:spPr>
          <a:xfrm>
            <a:off x="897120" y="6886080"/>
            <a:ext cx="643464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CustomShape 91"/>
          <p:cNvSpPr/>
          <p:nvPr/>
        </p:nvSpPr>
        <p:spPr>
          <a:xfrm>
            <a:off x="7608600" y="6886080"/>
            <a:ext cx="227268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"/>
          <p:cNvSpPr/>
          <p:nvPr/>
        </p:nvSpPr>
        <p:spPr>
          <a:xfrm>
            <a:off x="342360" y="1529280"/>
            <a:ext cx="9373680" cy="53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Treinamento: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Feed-Forward: Computa os pesos para o o ‘batch’ de amostras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Pergunta? E como determinar o erro para cada peso na rede?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9" name="" descr=""/>
          <p:cNvPicPr/>
          <p:nvPr/>
        </p:nvPicPr>
        <p:blipFill>
          <a:blip r:embed="rId1"/>
          <a:stretch/>
        </p:blipFill>
        <p:spPr>
          <a:xfrm>
            <a:off x="1080000" y="3240000"/>
            <a:ext cx="7267320" cy="305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98"/>
          <p:cNvSpPr/>
          <p:nvPr/>
        </p:nvSpPr>
        <p:spPr>
          <a:xfrm>
            <a:off x="360000" y="360000"/>
            <a:ext cx="9347400" cy="88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Multi-Layer Perceptron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CustomShape 99"/>
          <p:cNvSpPr/>
          <p:nvPr/>
        </p:nvSpPr>
        <p:spPr>
          <a:xfrm>
            <a:off x="360000" y="1980000"/>
            <a:ext cx="9167400" cy="466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CustomShape 100"/>
          <p:cNvSpPr/>
          <p:nvPr/>
        </p:nvSpPr>
        <p:spPr>
          <a:xfrm>
            <a:off x="897120" y="6886080"/>
            <a:ext cx="643464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CustomShape 101"/>
          <p:cNvSpPr/>
          <p:nvPr/>
        </p:nvSpPr>
        <p:spPr>
          <a:xfrm>
            <a:off x="7608600" y="6886080"/>
            <a:ext cx="227268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"/>
          <p:cNvSpPr/>
          <p:nvPr/>
        </p:nvSpPr>
        <p:spPr>
          <a:xfrm>
            <a:off x="342360" y="1529280"/>
            <a:ext cx="9373680" cy="53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Treinamento: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Pergunta? E como determinar o erro para cada peso na rede?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Backpropagation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Regra da cadeia derivada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5" name="" descr=""/>
          <p:cNvPicPr/>
          <p:nvPr/>
        </p:nvPicPr>
        <p:blipFill>
          <a:blip r:embed="rId1"/>
          <a:stretch/>
        </p:blipFill>
        <p:spPr>
          <a:xfrm>
            <a:off x="1080000" y="3456000"/>
            <a:ext cx="7267320" cy="305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" descr=""/>
          <p:cNvPicPr/>
          <p:nvPr/>
        </p:nvPicPr>
        <p:blipFill>
          <a:blip r:embed="rId1"/>
          <a:srcRect l="4587" t="5531" r="3283" b="22022"/>
          <a:stretch/>
        </p:blipFill>
        <p:spPr>
          <a:xfrm>
            <a:off x="2052000" y="3132000"/>
            <a:ext cx="6297840" cy="3713400"/>
          </a:xfrm>
          <a:prstGeom prst="rect">
            <a:avLst/>
          </a:prstGeom>
          <a:ln w="0">
            <a:noFill/>
          </a:ln>
        </p:spPr>
      </p:pic>
      <p:sp>
        <p:nvSpPr>
          <p:cNvPr id="407" name="CustomShape 103"/>
          <p:cNvSpPr/>
          <p:nvPr/>
        </p:nvSpPr>
        <p:spPr>
          <a:xfrm>
            <a:off x="360000" y="360000"/>
            <a:ext cx="9347400" cy="88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Multi-Layer Perceptron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CustomShape 104"/>
          <p:cNvSpPr/>
          <p:nvPr/>
        </p:nvSpPr>
        <p:spPr>
          <a:xfrm>
            <a:off x="360000" y="1980000"/>
            <a:ext cx="9167400" cy="466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CustomShape 105"/>
          <p:cNvSpPr/>
          <p:nvPr/>
        </p:nvSpPr>
        <p:spPr>
          <a:xfrm>
            <a:off x="897120" y="6886080"/>
            <a:ext cx="643464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CustomShape 106"/>
          <p:cNvSpPr/>
          <p:nvPr/>
        </p:nvSpPr>
        <p:spPr>
          <a:xfrm>
            <a:off x="7608600" y="6886080"/>
            <a:ext cx="227268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"/>
          <p:cNvSpPr/>
          <p:nvPr/>
        </p:nvSpPr>
        <p:spPr>
          <a:xfrm>
            <a:off x="342360" y="1529280"/>
            <a:ext cx="9373680" cy="53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Treinamento: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Pergunta? E como determinar o erro para cada peso na rede?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Backpropagation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Regra da cadeia derivada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CustomShape 113"/>
          <p:cNvSpPr/>
          <p:nvPr/>
        </p:nvSpPr>
        <p:spPr>
          <a:xfrm>
            <a:off x="360000" y="360000"/>
            <a:ext cx="9347400" cy="88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Multi-Layer Perceptron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CustomShape 114"/>
          <p:cNvSpPr/>
          <p:nvPr/>
        </p:nvSpPr>
        <p:spPr>
          <a:xfrm>
            <a:off x="360000" y="1980000"/>
            <a:ext cx="9167400" cy="466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CustomShape 115"/>
          <p:cNvSpPr/>
          <p:nvPr/>
        </p:nvSpPr>
        <p:spPr>
          <a:xfrm>
            <a:off x="897120" y="6886080"/>
            <a:ext cx="643464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CustomShape 116"/>
          <p:cNvSpPr/>
          <p:nvPr/>
        </p:nvSpPr>
        <p:spPr>
          <a:xfrm>
            <a:off x="7608600" y="6886080"/>
            <a:ext cx="227268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"/>
          <p:cNvSpPr/>
          <p:nvPr/>
        </p:nvSpPr>
        <p:spPr>
          <a:xfrm>
            <a:off x="342360" y="1529280"/>
            <a:ext cx="9373680" cy="53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Treinamento: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Pergunta? E como determinar o erro para cada peso na rede?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Backpropagation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Regra da cadeia derivada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7" name="" descr=""/>
          <p:cNvPicPr/>
          <p:nvPr/>
        </p:nvPicPr>
        <p:blipFill>
          <a:blip r:embed="rId1"/>
          <a:stretch/>
        </p:blipFill>
        <p:spPr>
          <a:xfrm>
            <a:off x="2412000" y="3420000"/>
            <a:ext cx="5577840" cy="313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CustomShape 108"/>
          <p:cNvSpPr/>
          <p:nvPr/>
        </p:nvSpPr>
        <p:spPr>
          <a:xfrm>
            <a:off x="360000" y="360000"/>
            <a:ext cx="9347400" cy="88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Multi-Layer Perceptron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CustomShape 109"/>
          <p:cNvSpPr/>
          <p:nvPr/>
        </p:nvSpPr>
        <p:spPr>
          <a:xfrm>
            <a:off x="360000" y="1980000"/>
            <a:ext cx="9167400" cy="466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CustomShape 110"/>
          <p:cNvSpPr/>
          <p:nvPr/>
        </p:nvSpPr>
        <p:spPr>
          <a:xfrm>
            <a:off x="897120" y="6886080"/>
            <a:ext cx="643464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CustomShape 111"/>
          <p:cNvSpPr/>
          <p:nvPr/>
        </p:nvSpPr>
        <p:spPr>
          <a:xfrm>
            <a:off x="7608600" y="6886080"/>
            <a:ext cx="227268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"/>
          <p:cNvSpPr/>
          <p:nvPr/>
        </p:nvSpPr>
        <p:spPr>
          <a:xfrm>
            <a:off x="342360" y="1529280"/>
            <a:ext cx="9373680" cy="53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Quais são os parâmetros de uma MLP: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Neurônios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Camadas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Ativação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Loss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……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 como definir tudo isso?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““</a:t>
            </a: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empiricamente””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Treino-</a:t>
            </a: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Validação</a:t>
            </a: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-Teste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Como o nome diz, validação é uma fração da base utilizada para validar o modelo.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Então, o teste é utilizado para avaliar a performance daquele modelo.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3" name="" descr=""/>
          <p:cNvPicPr/>
          <p:nvPr/>
        </p:nvPicPr>
        <p:blipFill>
          <a:blip r:embed="rId1"/>
          <a:stretch/>
        </p:blipFill>
        <p:spPr>
          <a:xfrm>
            <a:off x="3240000" y="2520000"/>
            <a:ext cx="6117480" cy="257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ustomShape 118"/>
          <p:cNvSpPr/>
          <p:nvPr/>
        </p:nvSpPr>
        <p:spPr>
          <a:xfrm>
            <a:off x="360000" y="360000"/>
            <a:ext cx="9347400" cy="88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Existem outras redes?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CustomShape 119"/>
          <p:cNvSpPr/>
          <p:nvPr/>
        </p:nvSpPr>
        <p:spPr>
          <a:xfrm>
            <a:off x="360000" y="1980000"/>
            <a:ext cx="9167400" cy="466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CustomShape 120"/>
          <p:cNvSpPr/>
          <p:nvPr/>
        </p:nvSpPr>
        <p:spPr>
          <a:xfrm>
            <a:off x="897120" y="6886080"/>
            <a:ext cx="643464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CustomShape 121"/>
          <p:cNvSpPr/>
          <p:nvPr/>
        </p:nvSpPr>
        <p:spPr>
          <a:xfrm>
            <a:off x="7608600" y="6886080"/>
            <a:ext cx="227268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"/>
          <p:cNvSpPr/>
          <p:nvPr/>
        </p:nvSpPr>
        <p:spPr>
          <a:xfrm>
            <a:off x="342360" y="1529280"/>
            <a:ext cx="9373680" cy="53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Existem </a:t>
            </a: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arquiteturas</a:t>
            </a: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que evoluiram o conceito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Sequências (LSTM, RNN)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9" name="" descr=""/>
          <p:cNvPicPr/>
          <p:nvPr/>
        </p:nvPicPr>
        <p:blipFill>
          <a:blip r:embed="rId1"/>
          <a:stretch/>
        </p:blipFill>
        <p:spPr>
          <a:xfrm>
            <a:off x="541440" y="2754720"/>
            <a:ext cx="6656400" cy="2103120"/>
          </a:xfrm>
          <a:prstGeom prst="rect">
            <a:avLst/>
          </a:prstGeom>
          <a:ln w="0">
            <a:noFill/>
          </a:ln>
        </p:spPr>
      </p:pic>
      <p:pic>
        <p:nvPicPr>
          <p:cNvPr id="430" name="" descr=""/>
          <p:cNvPicPr/>
          <p:nvPr/>
        </p:nvPicPr>
        <p:blipFill>
          <a:blip r:embed="rId2"/>
          <a:srcRect l="10213" t="12645" r="0" b="11310"/>
          <a:stretch/>
        </p:blipFill>
        <p:spPr>
          <a:xfrm>
            <a:off x="5940000" y="4680000"/>
            <a:ext cx="3227400" cy="2124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ustomShape 133"/>
          <p:cNvSpPr/>
          <p:nvPr/>
        </p:nvSpPr>
        <p:spPr>
          <a:xfrm>
            <a:off x="360000" y="360000"/>
            <a:ext cx="9347400" cy="88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Existem outras redes?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CustomShape 134"/>
          <p:cNvSpPr/>
          <p:nvPr/>
        </p:nvSpPr>
        <p:spPr>
          <a:xfrm>
            <a:off x="360000" y="1980000"/>
            <a:ext cx="9167400" cy="466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CustomShape 135"/>
          <p:cNvSpPr/>
          <p:nvPr/>
        </p:nvSpPr>
        <p:spPr>
          <a:xfrm>
            <a:off x="897120" y="6886080"/>
            <a:ext cx="643464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CustomShape 136"/>
          <p:cNvSpPr/>
          <p:nvPr/>
        </p:nvSpPr>
        <p:spPr>
          <a:xfrm>
            <a:off x="7608600" y="6886080"/>
            <a:ext cx="227268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"/>
          <p:cNvSpPr/>
          <p:nvPr/>
        </p:nvSpPr>
        <p:spPr>
          <a:xfrm>
            <a:off x="342360" y="1529280"/>
            <a:ext cx="9373680" cy="53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Existem </a:t>
            </a: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arquiteturas</a:t>
            </a: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que evoluiram o conceito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Imagens (CNN) / Deep Learning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6" name="" descr=""/>
          <p:cNvPicPr/>
          <p:nvPr/>
        </p:nvPicPr>
        <p:blipFill>
          <a:blip r:embed="rId1"/>
          <a:stretch/>
        </p:blipFill>
        <p:spPr>
          <a:xfrm>
            <a:off x="127800" y="2753280"/>
            <a:ext cx="5630040" cy="2644560"/>
          </a:xfrm>
          <a:prstGeom prst="rect">
            <a:avLst/>
          </a:prstGeom>
          <a:ln w="0">
            <a:noFill/>
          </a:ln>
        </p:spPr>
      </p:pic>
      <p:pic>
        <p:nvPicPr>
          <p:cNvPr id="437" name="" descr=""/>
          <p:cNvPicPr/>
          <p:nvPr/>
        </p:nvPicPr>
        <p:blipFill>
          <a:blip r:embed="rId2"/>
          <a:srcRect l="0" t="0" r="5541" b="0"/>
          <a:stretch/>
        </p:blipFill>
        <p:spPr>
          <a:xfrm>
            <a:off x="5042880" y="4430520"/>
            <a:ext cx="5035680" cy="2407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CustomShape 123"/>
          <p:cNvSpPr/>
          <p:nvPr/>
        </p:nvSpPr>
        <p:spPr>
          <a:xfrm>
            <a:off x="360000" y="360000"/>
            <a:ext cx="9347400" cy="88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Existem outras redes?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CustomShape 124"/>
          <p:cNvSpPr/>
          <p:nvPr/>
        </p:nvSpPr>
        <p:spPr>
          <a:xfrm>
            <a:off x="360000" y="1980000"/>
            <a:ext cx="9167400" cy="466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CustomShape 125"/>
          <p:cNvSpPr/>
          <p:nvPr/>
        </p:nvSpPr>
        <p:spPr>
          <a:xfrm>
            <a:off x="897120" y="6886080"/>
            <a:ext cx="643464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CustomShape 126"/>
          <p:cNvSpPr/>
          <p:nvPr/>
        </p:nvSpPr>
        <p:spPr>
          <a:xfrm>
            <a:off x="7608600" y="6886080"/>
            <a:ext cx="227268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"/>
          <p:cNvSpPr/>
          <p:nvPr/>
        </p:nvSpPr>
        <p:spPr>
          <a:xfrm>
            <a:off x="342360" y="1529280"/>
            <a:ext cx="9373680" cy="53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Existem </a:t>
            </a: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arquiteturas</a:t>
            </a: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que evoluiram o conceito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Redução (AutoEncoders)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3" name="" descr=""/>
          <p:cNvPicPr/>
          <p:nvPr/>
        </p:nvPicPr>
        <p:blipFill>
          <a:blip r:embed="rId1"/>
          <a:stretch/>
        </p:blipFill>
        <p:spPr>
          <a:xfrm>
            <a:off x="540000" y="2784960"/>
            <a:ext cx="3237840" cy="1712880"/>
          </a:xfrm>
          <a:prstGeom prst="rect">
            <a:avLst/>
          </a:prstGeom>
          <a:ln w="0">
            <a:noFill/>
          </a:ln>
        </p:spPr>
      </p:pic>
      <p:pic>
        <p:nvPicPr>
          <p:cNvPr id="444" name="" descr=""/>
          <p:cNvPicPr/>
          <p:nvPr/>
        </p:nvPicPr>
        <p:blipFill>
          <a:blip r:embed="rId2"/>
          <a:stretch/>
        </p:blipFill>
        <p:spPr>
          <a:xfrm>
            <a:off x="4989240" y="3978720"/>
            <a:ext cx="4538160" cy="2139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CustomShape 138"/>
          <p:cNvSpPr/>
          <p:nvPr/>
        </p:nvSpPr>
        <p:spPr>
          <a:xfrm>
            <a:off x="360000" y="360000"/>
            <a:ext cx="9347400" cy="88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Existem outras redes?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CustomShape 139"/>
          <p:cNvSpPr/>
          <p:nvPr/>
        </p:nvSpPr>
        <p:spPr>
          <a:xfrm>
            <a:off x="360000" y="1980000"/>
            <a:ext cx="9167400" cy="466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CustomShape 140"/>
          <p:cNvSpPr/>
          <p:nvPr/>
        </p:nvSpPr>
        <p:spPr>
          <a:xfrm>
            <a:off x="897120" y="6886080"/>
            <a:ext cx="643464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CustomShape 141"/>
          <p:cNvSpPr/>
          <p:nvPr/>
        </p:nvSpPr>
        <p:spPr>
          <a:xfrm>
            <a:off x="7608600" y="6886080"/>
            <a:ext cx="227268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"/>
          <p:cNvSpPr/>
          <p:nvPr/>
        </p:nvSpPr>
        <p:spPr>
          <a:xfrm>
            <a:off x="342360" y="1529280"/>
            <a:ext cx="9373680" cy="53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Existem </a:t>
            </a: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arquiteturas</a:t>
            </a: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que evoluiram o conceito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Geração de Dados (GANs) / Deep Learning Generativo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Chat-GPT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Deep Fakes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0" name="" descr=""/>
          <p:cNvPicPr/>
          <p:nvPr/>
        </p:nvPicPr>
        <p:blipFill>
          <a:blip r:embed="rId1"/>
          <a:stretch/>
        </p:blipFill>
        <p:spPr>
          <a:xfrm>
            <a:off x="499680" y="3780000"/>
            <a:ext cx="3998160" cy="1977840"/>
          </a:xfrm>
          <a:prstGeom prst="rect">
            <a:avLst/>
          </a:prstGeom>
          <a:ln w="0">
            <a:noFill/>
          </a:ln>
        </p:spPr>
      </p:pic>
      <p:pic>
        <p:nvPicPr>
          <p:cNvPr id="451" name="" descr=""/>
          <p:cNvPicPr/>
          <p:nvPr/>
        </p:nvPicPr>
        <p:blipFill>
          <a:blip r:embed="rId2"/>
          <a:stretch/>
        </p:blipFill>
        <p:spPr>
          <a:xfrm>
            <a:off x="4819680" y="3420000"/>
            <a:ext cx="4898160" cy="2899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8"/>
          <p:cNvSpPr/>
          <p:nvPr/>
        </p:nvSpPr>
        <p:spPr>
          <a:xfrm>
            <a:off x="360000" y="360000"/>
            <a:ext cx="9347400" cy="88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Discussões Iniciais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CustomShape 9"/>
          <p:cNvSpPr/>
          <p:nvPr/>
        </p:nvSpPr>
        <p:spPr>
          <a:xfrm>
            <a:off x="360000" y="1980000"/>
            <a:ext cx="9167400" cy="466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CustomShape 10"/>
          <p:cNvSpPr/>
          <p:nvPr/>
        </p:nvSpPr>
        <p:spPr>
          <a:xfrm>
            <a:off x="897120" y="6886080"/>
            <a:ext cx="643464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CustomShape 11"/>
          <p:cNvSpPr/>
          <p:nvPr/>
        </p:nvSpPr>
        <p:spPr>
          <a:xfrm>
            <a:off x="7608600" y="6886080"/>
            <a:ext cx="227268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"/>
          <p:cNvSpPr/>
          <p:nvPr/>
        </p:nvSpPr>
        <p:spPr>
          <a:xfrm>
            <a:off x="342360" y="1529280"/>
            <a:ext cx="9373680" cy="53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Classificação Binária vs Multi-Classes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One vs All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One vs One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3" name="" descr=""/>
          <p:cNvPicPr/>
          <p:nvPr/>
        </p:nvPicPr>
        <p:blipFill>
          <a:blip r:embed="rId1"/>
          <a:stretch/>
        </p:blipFill>
        <p:spPr>
          <a:xfrm>
            <a:off x="2160000" y="2901600"/>
            <a:ext cx="5996520" cy="3215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CustomShape 143"/>
          <p:cNvSpPr/>
          <p:nvPr/>
        </p:nvSpPr>
        <p:spPr>
          <a:xfrm>
            <a:off x="360000" y="360000"/>
            <a:ext cx="9347400" cy="88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Considerações Finais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CustomShape 144"/>
          <p:cNvSpPr/>
          <p:nvPr/>
        </p:nvSpPr>
        <p:spPr>
          <a:xfrm>
            <a:off x="360000" y="1980000"/>
            <a:ext cx="9167400" cy="466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CustomShape 145"/>
          <p:cNvSpPr/>
          <p:nvPr/>
        </p:nvSpPr>
        <p:spPr>
          <a:xfrm>
            <a:off x="897120" y="6886080"/>
            <a:ext cx="643464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CustomShape 146"/>
          <p:cNvSpPr/>
          <p:nvPr/>
        </p:nvSpPr>
        <p:spPr>
          <a:xfrm>
            <a:off x="7608600" y="6886080"/>
            <a:ext cx="227268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"/>
          <p:cNvSpPr/>
          <p:nvPr/>
        </p:nvSpPr>
        <p:spPr>
          <a:xfrm>
            <a:off x="342360" y="1529280"/>
            <a:ext cx="9373680" cy="53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Acerca de MLP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Parametrização Complexa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Custo Computacional Elevado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No entanto, altamente paralelizável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Caixa-Preta =&gt; Difícil Interpretabilidade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Overfitting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Atinge elevada taxas de acerto em problemas complexos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LETS CODE! : →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Link: Percetron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2"/>
              </a:rPr>
              <a:t>Link: RNA/MLP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6"/>
          <p:cNvSpPr/>
          <p:nvPr/>
        </p:nvSpPr>
        <p:spPr>
          <a:xfrm>
            <a:off x="360000" y="360000"/>
            <a:ext cx="9347400" cy="88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Redes Neurais Artificiais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CustomShape 7"/>
          <p:cNvSpPr/>
          <p:nvPr/>
        </p:nvSpPr>
        <p:spPr>
          <a:xfrm>
            <a:off x="360000" y="1980000"/>
            <a:ext cx="9167400" cy="466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CustomShape 12"/>
          <p:cNvSpPr/>
          <p:nvPr/>
        </p:nvSpPr>
        <p:spPr>
          <a:xfrm>
            <a:off x="897120" y="6886080"/>
            <a:ext cx="643464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CustomShape 13"/>
          <p:cNvSpPr/>
          <p:nvPr/>
        </p:nvSpPr>
        <p:spPr>
          <a:xfrm>
            <a:off x="7608600" y="6886080"/>
            <a:ext cx="227268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"/>
          <p:cNvSpPr/>
          <p:nvPr/>
        </p:nvSpPr>
        <p:spPr>
          <a:xfrm>
            <a:off x="342360" y="1529280"/>
            <a:ext cx="9373680" cy="53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Resolve problemas complexos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Arquitetura é composta de neurônios artificiais conectados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Número de Camadas é ilimitado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9" name="" descr=""/>
          <p:cNvPicPr/>
          <p:nvPr/>
        </p:nvPicPr>
        <p:blipFill>
          <a:blip r:embed="rId1"/>
          <a:stretch/>
        </p:blipFill>
        <p:spPr>
          <a:xfrm>
            <a:off x="4320000" y="3060000"/>
            <a:ext cx="5240520" cy="3056760"/>
          </a:xfrm>
          <a:prstGeom prst="rect">
            <a:avLst/>
          </a:prstGeom>
          <a:ln w="0">
            <a:noFill/>
          </a:ln>
        </p:spPr>
      </p:pic>
      <p:pic>
        <p:nvPicPr>
          <p:cNvPr id="270" name="" descr=""/>
          <p:cNvPicPr/>
          <p:nvPr/>
        </p:nvPicPr>
        <p:blipFill>
          <a:blip r:embed="rId2"/>
          <a:stretch/>
        </p:blipFill>
        <p:spPr>
          <a:xfrm>
            <a:off x="873720" y="3960000"/>
            <a:ext cx="2363040" cy="125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5"/>
          <p:cNvSpPr/>
          <p:nvPr/>
        </p:nvSpPr>
        <p:spPr>
          <a:xfrm>
            <a:off x="360000" y="360000"/>
            <a:ext cx="9347400" cy="88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Redes Neurais Artificiais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CustomShape 16"/>
          <p:cNvSpPr/>
          <p:nvPr/>
        </p:nvSpPr>
        <p:spPr>
          <a:xfrm>
            <a:off x="360000" y="1980000"/>
            <a:ext cx="9167400" cy="466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CustomShape 17"/>
          <p:cNvSpPr/>
          <p:nvPr/>
        </p:nvSpPr>
        <p:spPr>
          <a:xfrm>
            <a:off x="897120" y="6886080"/>
            <a:ext cx="643464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CustomShape 18"/>
          <p:cNvSpPr/>
          <p:nvPr/>
        </p:nvSpPr>
        <p:spPr>
          <a:xfrm>
            <a:off x="7608600" y="6886080"/>
            <a:ext cx="227268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"/>
          <p:cNvSpPr/>
          <p:nvPr/>
        </p:nvSpPr>
        <p:spPr>
          <a:xfrm>
            <a:off x="342360" y="1529280"/>
            <a:ext cx="9373680" cy="53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Modelo Biológico vs Modelo Computacional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6" name="" descr=""/>
          <p:cNvPicPr/>
          <p:nvPr/>
        </p:nvPicPr>
        <p:blipFill>
          <a:blip r:embed="rId1"/>
          <a:stretch/>
        </p:blipFill>
        <p:spPr>
          <a:xfrm>
            <a:off x="5033520" y="4392000"/>
            <a:ext cx="4697280" cy="2336760"/>
          </a:xfrm>
          <a:prstGeom prst="rect">
            <a:avLst/>
          </a:prstGeom>
          <a:ln w="0">
            <a:noFill/>
          </a:ln>
        </p:spPr>
      </p:pic>
      <p:pic>
        <p:nvPicPr>
          <p:cNvPr id="277" name="" descr=""/>
          <p:cNvPicPr/>
          <p:nvPr/>
        </p:nvPicPr>
        <p:blipFill>
          <a:blip r:embed="rId2"/>
          <a:stretch/>
        </p:blipFill>
        <p:spPr>
          <a:xfrm>
            <a:off x="1260000" y="5188320"/>
            <a:ext cx="2477880" cy="1123560"/>
          </a:xfrm>
          <a:prstGeom prst="rect">
            <a:avLst/>
          </a:prstGeom>
          <a:ln w="0">
            <a:noFill/>
          </a:ln>
        </p:spPr>
      </p:pic>
      <p:pic>
        <p:nvPicPr>
          <p:cNvPr id="278" name="" descr=""/>
          <p:cNvPicPr/>
          <p:nvPr/>
        </p:nvPicPr>
        <p:blipFill>
          <a:blip r:embed="rId3"/>
          <a:stretch/>
        </p:blipFill>
        <p:spPr>
          <a:xfrm>
            <a:off x="900000" y="2340000"/>
            <a:ext cx="3032280" cy="2084040"/>
          </a:xfrm>
          <a:prstGeom prst="rect">
            <a:avLst/>
          </a:prstGeom>
          <a:ln w="0">
            <a:noFill/>
          </a:ln>
        </p:spPr>
      </p:pic>
      <p:pic>
        <p:nvPicPr>
          <p:cNvPr id="279" name="" descr=""/>
          <p:cNvPicPr/>
          <p:nvPr/>
        </p:nvPicPr>
        <p:blipFill>
          <a:blip r:embed="rId4"/>
          <a:stretch/>
        </p:blipFill>
        <p:spPr>
          <a:xfrm>
            <a:off x="5940000" y="2304000"/>
            <a:ext cx="3220920" cy="2043720"/>
          </a:xfrm>
          <a:prstGeom prst="rect">
            <a:avLst/>
          </a:prstGeom>
          <a:ln w="0">
            <a:noFill/>
          </a:ln>
        </p:spPr>
      </p:pic>
      <p:sp>
        <p:nvSpPr>
          <p:cNvPr id="280" name=""/>
          <p:cNvSpPr/>
          <p:nvPr/>
        </p:nvSpPr>
        <p:spPr>
          <a:xfrm>
            <a:off x="4680000" y="3240000"/>
            <a:ext cx="536760" cy="356760"/>
          </a:xfrm>
          <a:custGeom>
            <a:avLst/>
            <a:gdLst>
              <a:gd name="textAreaLeft" fmla="*/ 0 w 536760"/>
              <a:gd name="textAreaRight" fmla="*/ 537480 w 536760"/>
              <a:gd name="textAreaTop" fmla="*/ 0 h 356760"/>
              <a:gd name="textAreaBottom" fmla="*/ 357480 h 356760"/>
            </a:gdLst>
            <a:ahLst/>
            <a:rect l="textAreaLeft" t="textAreaTop" r="textAreaRight" b="textAreaBottom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81" name=""/>
          <p:cNvSpPr/>
          <p:nvPr/>
        </p:nvSpPr>
        <p:spPr>
          <a:xfrm>
            <a:off x="4104000" y="5580000"/>
            <a:ext cx="536760" cy="356760"/>
          </a:xfrm>
          <a:custGeom>
            <a:avLst/>
            <a:gdLst>
              <a:gd name="textAreaLeft" fmla="*/ 0 w 536760"/>
              <a:gd name="textAreaRight" fmla="*/ 537480 w 536760"/>
              <a:gd name="textAreaTop" fmla="*/ 0 h 356760"/>
              <a:gd name="textAreaBottom" fmla="*/ 357480 h 356760"/>
            </a:gdLst>
            <a:ahLst/>
            <a:rect l="textAreaLeft" t="textAreaTop" r="textAreaRight" b="textAreaBottom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" descr=""/>
          <p:cNvPicPr/>
          <p:nvPr/>
        </p:nvPicPr>
        <p:blipFill>
          <a:blip r:embed="rId1"/>
          <a:stretch/>
        </p:blipFill>
        <p:spPr>
          <a:xfrm>
            <a:off x="2520000" y="3420000"/>
            <a:ext cx="5936760" cy="3296880"/>
          </a:xfrm>
          <a:prstGeom prst="rect">
            <a:avLst/>
          </a:prstGeom>
          <a:ln w="0">
            <a:noFill/>
          </a:ln>
        </p:spPr>
      </p:pic>
      <p:sp>
        <p:nvSpPr>
          <p:cNvPr id="283" name="CustomShape 25"/>
          <p:cNvSpPr/>
          <p:nvPr/>
        </p:nvSpPr>
        <p:spPr>
          <a:xfrm>
            <a:off x="360000" y="360000"/>
            <a:ext cx="9347400" cy="88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CustomShape 26"/>
          <p:cNvSpPr/>
          <p:nvPr/>
        </p:nvSpPr>
        <p:spPr>
          <a:xfrm>
            <a:off x="360000" y="1980000"/>
            <a:ext cx="9167400" cy="466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CustomShape 27"/>
          <p:cNvSpPr/>
          <p:nvPr/>
        </p:nvSpPr>
        <p:spPr>
          <a:xfrm>
            <a:off x="897120" y="6886080"/>
            <a:ext cx="643464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CustomShape 28"/>
          <p:cNvSpPr/>
          <p:nvPr/>
        </p:nvSpPr>
        <p:spPr>
          <a:xfrm>
            <a:off x="7608600" y="6886080"/>
            <a:ext cx="227268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"/>
          <p:cNvSpPr/>
          <p:nvPr/>
        </p:nvSpPr>
        <p:spPr>
          <a:xfrm>
            <a:off x="342360" y="1529280"/>
            <a:ext cx="9373680" cy="53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Neuronio Artificial (Rosenblatt) (1958)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Classificador Binário (0 | 1)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Pesos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Bias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Função de Ativação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8" name="" descr=""/>
          <p:cNvPicPr/>
          <p:nvPr/>
        </p:nvPicPr>
        <p:blipFill>
          <a:blip r:embed="rId2"/>
          <a:stretch/>
        </p:blipFill>
        <p:spPr>
          <a:xfrm>
            <a:off x="5344920" y="861840"/>
            <a:ext cx="3831840" cy="2914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35"/>
          <p:cNvSpPr/>
          <p:nvPr/>
        </p:nvSpPr>
        <p:spPr>
          <a:xfrm>
            <a:off x="360000" y="360000"/>
            <a:ext cx="9347400" cy="88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CustomShape 36"/>
          <p:cNvSpPr/>
          <p:nvPr/>
        </p:nvSpPr>
        <p:spPr>
          <a:xfrm>
            <a:off x="360000" y="1980000"/>
            <a:ext cx="9167400" cy="466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CustomShape 37"/>
          <p:cNvSpPr/>
          <p:nvPr/>
        </p:nvSpPr>
        <p:spPr>
          <a:xfrm>
            <a:off x="897120" y="6886080"/>
            <a:ext cx="643464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CustomShape 38"/>
          <p:cNvSpPr/>
          <p:nvPr/>
        </p:nvSpPr>
        <p:spPr>
          <a:xfrm>
            <a:off x="7608600" y="6886080"/>
            <a:ext cx="227268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342360" y="1529280"/>
            <a:ext cx="9373680" cy="53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Função de Ativação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4" name="" descr=""/>
          <p:cNvPicPr/>
          <p:nvPr/>
        </p:nvPicPr>
        <p:blipFill>
          <a:blip r:embed="rId1"/>
          <a:stretch/>
        </p:blipFill>
        <p:spPr>
          <a:xfrm>
            <a:off x="6480000" y="900000"/>
            <a:ext cx="2962800" cy="1347480"/>
          </a:xfrm>
          <a:prstGeom prst="rect">
            <a:avLst/>
          </a:prstGeom>
          <a:ln w="0">
            <a:noFill/>
          </a:ln>
        </p:spPr>
      </p:pic>
      <p:pic>
        <p:nvPicPr>
          <p:cNvPr id="295" name="" descr=""/>
          <p:cNvPicPr/>
          <p:nvPr/>
        </p:nvPicPr>
        <p:blipFill>
          <a:blip r:embed="rId2"/>
          <a:stretch/>
        </p:blipFill>
        <p:spPr>
          <a:xfrm>
            <a:off x="1980000" y="2304000"/>
            <a:ext cx="5720760" cy="448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30"/>
          <p:cNvSpPr/>
          <p:nvPr/>
        </p:nvSpPr>
        <p:spPr>
          <a:xfrm>
            <a:off x="360000" y="360000"/>
            <a:ext cx="9347400" cy="88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CustomShape 31"/>
          <p:cNvSpPr/>
          <p:nvPr/>
        </p:nvSpPr>
        <p:spPr>
          <a:xfrm>
            <a:off x="360000" y="1980000"/>
            <a:ext cx="9167400" cy="466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CustomShape 32"/>
          <p:cNvSpPr/>
          <p:nvPr/>
        </p:nvSpPr>
        <p:spPr>
          <a:xfrm>
            <a:off x="897120" y="6886080"/>
            <a:ext cx="643464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CustomShape 33"/>
          <p:cNvSpPr/>
          <p:nvPr/>
        </p:nvSpPr>
        <p:spPr>
          <a:xfrm>
            <a:off x="7608600" y="6886080"/>
            <a:ext cx="227268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"/>
          <p:cNvSpPr/>
          <p:nvPr/>
        </p:nvSpPr>
        <p:spPr>
          <a:xfrm>
            <a:off x="342360" y="1529280"/>
            <a:ext cx="9373680" cy="53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Vamos considerar uma entrada com 2 atributos (features)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Considere: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x1 = 1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x2 = 0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w1 = 0.2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w2 = 0.8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 = 0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Y = 1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Ativação: Step Function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1" name="" descr=""/>
          <p:cNvPicPr/>
          <p:nvPr/>
        </p:nvPicPr>
        <p:blipFill>
          <a:blip r:embed="rId1"/>
          <a:stretch/>
        </p:blipFill>
        <p:spPr>
          <a:xfrm>
            <a:off x="900000" y="2259360"/>
            <a:ext cx="2156760" cy="437400"/>
          </a:xfrm>
          <a:prstGeom prst="rect">
            <a:avLst/>
          </a:prstGeom>
          <a:ln w="0">
            <a:noFill/>
          </a:ln>
        </p:spPr>
      </p:pic>
      <p:pic>
        <p:nvPicPr>
          <p:cNvPr id="302" name="" descr=""/>
          <p:cNvPicPr/>
          <p:nvPr/>
        </p:nvPicPr>
        <p:blipFill>
          <a:blip r:embed="rId2"/>
          <a:stretch/>
        </p:blipFill>
        <p:spPr>
          <a:xfrm>
            <a:off x="3127320" y="3060000"/>
            <a:ext cx="3529440" cy="1605600"/>
          </a:xfrm>
          <a:prstGeom prst="rect">
            <a:avLst/>
          </a:prstGeom>
          <a:ln w="0">
            <a:noFill/>
          </a:ln>
        </p:spPr>
      </p:pic>
      <p:pic>
        <p:nvPicPr>
          <p:cNvPr id="303" name="" descr=""/>
          <p:cNvPicPr/>
          <p:nvPr/>
        </p:nvPicPr>
        <p:blipFill>
          <a:blip r:embed="rId3"/>
          <a:stretch/>
        </p:blipFill>
        <p:spPr>
          <a:xfrm>
            <a:off x="3780000" y="4956840"/>
            <a:ext cx="1436760" cy="125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40"/>
          <p:cNvSpPr/>
          <p:nvPr/>
        </p:nvSpPr>
        <p:spPr>
          <a:xfrm>
            <a:off x="360000" y="360000"/>
            <a:ext cx="9347400" cy="88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CustomShape 41"/>
          <p:cNvSpPr/>
          <p:nvPr/>
        </p:nvSpPr>
        <p:spPr>
          <a:xfrm>
            <a:off x="360000" y="1980000"/>
            <a:ext cx="9167400" cy="466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CustomShape 42"/>
          <p:cNvSpPr/>
          <p:nvPr/>
        </p:nvSpPr>
        <p:spPr>
          <a:xfrm>
            <a:off x="897120" y="6886080"/>
            <a:ext cx="643464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CustomShape 43"/>
          <p:cNvSpPr/>
          <p:nvPr/>
        </p:nvSpPr>
        <p:spPr>
          <a:xfrm>
            <a:off x="7608600" y="6886080"/>
            <a:ext cx="2272680" cy="35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"/>
          <p:cNvSpPr/>
          <p:nvPr/>
        </p:nvSpPr>
        <p:spPr>
          <a:xfrm>
            <a:off x="342360" y="1529280"/>
            <a:ext cx="9373680" cy="53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Treinamento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Atualizar w1, w2 e b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Até que seja atingido o ‘y’ desejado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Como?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Loss (Função de Perda)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Learning Rate (Atualização dos pesos)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9" name="" descr=""/>
          <p:cNvPicPr/>
          <p:nvPr/>
        </p:nvPicPr>
        <p:blipFill>
          <a:blip r:embed="rId1"/>
          <a:stretch/>
        </p:blipFill>
        <p:spPr>
          <a:xfrm>
            <a:off x="6120000" y="2711160"/>
            <a:ext cx="3529440" cy="1605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Aula 01 - Visão Computacional &amp; Processamento de Imagens</Template>
  <TotalTime>663</TotalTime>
  <Application>LibreOffice/24.2.7.2$Linux_X86_64 LibreOffice_project/420$Build-2</Application>
  <AppVersion>15.0000</AppVersion>
  <Words>702</Words>
  <Paragraphs>202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2022-09-17T02:35:38Z</dcterms:created>
  <dc:creator>Andre Gustavo Hochuli</dc:creator>
  <dc:description/>
  <dc:language>en-US</dc:language>
  <cp:lastModifiedBy/>
  <dcterms:modified xsi:type="dcterms:W3CDTF">2025-10-25T11:53:12Z</dcterms:modified>
  <cp:revision>67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26</vt:i4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26</vt:i4>
  </property>
</Properties>
</file>